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76"/>
  </p:notesMasterIdLst>
  <p:sldIdLst>
    <p:sldId id="256" r:id="rId2"/>
    <p:sldId id="791" r:id="rId3"/>
    <p:sldId id="276" r:id="rId4"/>
    <p:sldId id="1070" r:id="rId5"/>
    <p:sldId id="773" r:id="rId6"/>
    <p:sldId id="772" r:id="rId7"/>
    <p:sldId id="699" r:id="rId8"/>
    <p:sldId id="710" r:id="rId9"/>
    <p:sldId id="611" r:id="rId10"/>
    <p:sldId id="701" r:id="rId11"/>
    <p:sldId id="1071" r:id="rId12"/>
    <p:sldId id="285" r:id="rId13"/>
    <p:sldId id="797" r:id="rId14"/>
    <p:sldId id="300" r:id="rId15"/>
    <p:sldId id="306" r:id="rId16"/>
    <p:sldId id="309" r:id="rId17"/>
    <p:sldId id="307" r:id="rId18"/>
    <p:sldId id="298" r:id="rId19"/>
    <p:sldId id="284" r:id="rId20"/>
    <p:sldId id="261" r:id="rId21"/>
    <p:sldId id="265" r:id="rId22"/>
    <p:sldId id="1072" r:id="rId23"/>
    <p:sldId id="277" r:id="rId24"/>
    <p:sldId id="262" r:id="rId25"/>
    <p:sldId id="1052" r:id="rId26"/>
    <p:sldId id="966" r:id="rId27"/>
    <p:sldId id="1066" r:id="rId28"/>
    <p:sldId id="1067" r:id="rId29"/>
    <p:sldId id="1068" r:id="rId30"/>
    <p:sldId id="1069" r:id="rId31"/>
    <p:sldId id="272" r:id="rId32"/>
    <p:sldId id="1063" r:id="rId33"/>
    <p:sldId id="1064" r:id="rId34"/>
    <p:sldId id="1074" r:id="rId35"/>
    <p:sldId id="1016" r:id="rId36"/>
    <p:sldId id="1077" r:id="rId37"/>
    <p:sldId id="1018" r:id="rId38"/>
    <p:sldId id="1019" r:id="rId39"/>
    <p:sldId id="1017" r:id="rId40"/>
    <p:sldId id="969" r:id="rId41"/>
    <p:sldId id="970" r:id="rId42"/>
    <p:sldId id="1076" r:id="rId43"/>
    <p:sldId id="993" r:id="rId44"/>
    <p:sldId id="1062" r:id="rId45"/>
    <p:sldId id="1027" r:id="rId46"/>
    <p:sldId id="968" r:id="rId47"/>
    <p:sldId id="1078" r:id="rId48"/>
    <p:sldId id="438" r:id="rId49"/>
    <p:sldId id="394" r:id="rId50"/>
    <p:sldId id="429" r:id="rId51"/>
    <p:sldId id="431" r:id="rId52"/>
    <p:sldId id="439" r:id="rId53"/>
    <p:sldId id="347" r:id="rId54"/>
    <p:sldId id="440" r:id="rId55"/>
    <p:sldId id="355" r:id="rId56"/>
    <p:sldId id="426" r:id="rId57"/>
    <p:sldId id="411" r:id="rId58"/>
    <p:sldId id="425" r:id="rId59"/>
    <p:sldId id="441" r:id="rId60"/>
    <p:sldId id="447" r:id="rId61"/>
    <p:sldId id="442" r:id="rId62"/>
    <p:sldId id="446" r:id="rId63"/>
    <p:sldId id="444" r:id="rId64"/>
    <p:sldId id="387" r:id="rId65"/>
    <p:sldId id="345" r:id="rId66"/>
    <p:sldId id="378" r:id="rId67"/>
    <p:sldId id="433" r:id="rId68"/>
    <p:sldId id="435" r:id="rId69"/>
    <p:sldId id="437" r:id="rId70"/>
    <p:sldId id="436" r:id="rId71"/>
    <p:sldId id="434" r:id="rId72"/>
    <p:sldId id="445" r:id="rId73"/>
    <p:sldId id="1073" r:id="rId74"/>
    <p:sldId id="1075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8593" autoAdjust="0"/>
  </p:normalViewPr>
  <p:slideViewPr>
    <p:cSldViewPr>
      <p:cViewPr varScale="1">
        <p:scale>
          <a:sx n="67" d="100"/>
          <a:sy n="67" d="100"/>
        </p:scale>
        <p:origin x="1267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11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02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3D4ED0-931B-45A4-A2D8-8528900748E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63A0A67-1DF5-4839-8FAD-8A2F924253DF}">
      <dgm:prSet/>
      <dgm:spPr/>
      <dgm:t>
        <a:bodyPr/>
        <a:lstStyle/>
        <a:p>
          <a:r>
            <a:rPr lang="vi-VN"/>
            <a:t>5 đến 10 </a:t>
          </a:r>
          <a:r>
            <a:rPr lang="en-US"/>
            <a:t>ca</a:t>
          </a:r>
          <a:r>
            <a:rPr lang="vi-VN"/>
            <a:t> cho mỗi 1.000 nhập viện</a:t>
          </a:r>
          <a:endParaRPr lang="en-US"/>
        </a:p>
      </dgm:t>
    </dgm:pt>
    <dgm:pt modelId="{F8E8882C-C2D7-43E2-A048-C60D4CAE984C}" type="parTrans" cxnId="{FE21A8F0-509A-411C-AA3B-1A1984E987A1}">
      <dgm:prSet/>
      <dgm:spPr/>
      <dgm:t>
        <a:bodyPr/>
        <a:lstStyle/>
        <a:p>
          <a:endParaRPr lang="en-US"/>
        </a:p>
      </dgm:t>
    </dgm:pt>
    <dgm:pt modelId="{3EA13E19-CC62-4159-80CF-BE33508BE580}" type="sibTrans" cxnId="{FE21A8F0-509A-411C-AA3B-1A1984E987A1}">
      <dgm:prSet/>
      <dgm:spPr/>
      <dgm:t>
        <a:bodyPr/>
        <a:lstStyle/>
        <a:p>
          <a:endParaRPr lang="en-US"/>
        </a:p>
      </dgm:t>
    </dgm:pt>
    <dgm:pt modelId="{A1319C2E-395F-4535-8332-7FDCB74BF10B}">
      <dgm:prSet/>
      <dgm:spPr/>
      <dgm:t>
        <a:bodyPr/>
        <a:lstStyle/>
        <a:p>
          <a:r>
            <a:rPr lang="en-US"/>
            <a:t>Một trong 2 nhiễm trùng BV th</a:t>
          </a:r>
          <a:r>
            <a:rPr lang="vi-VN"/>
            <a:t>ư</a:t>
          </a:r>
          <a:r>
            <a:rPr lang="en-US"/>
            <a:t>ờng gặp nhất</a:t>
          </a:r>
        </a:p>
      </dgm:t>
    </dgm:pt>
    <dgm:pt modelId="{4AE8D137-2D47-4397-AF02-F84522AB77A3}" type="parTrans" cxnId="{56FBA339-4417-41AD-A512-4D1815841140}">
      <dgm:prSet/>
      <dgm:spPr/>
      <dgm:t>
        <a:bodyPr/>
        <a:lstStyle/>
        <a:p>
          <a:endParaRPr lang="en-US"/>
        </a:p>
      </dgm:t>
    </dgm:pt>
    <dgm:pt modelId="{FAE30E44-060D-485B-91F7-985ED22C1447}" type="sibTrans" cxnId="{56FBA339-4417-41AD-A512-4D1815841140}">
      <dgm:prSet/>
      <dgm:spPr/>
      <dgm:t>
        <a:bodyPr/>
        <a:lstStyle/>
        <a:p>
          <a:endParaRPr lang="en-US"/>
        </a:p>
      </dgm:t>
    </dgm:pt>
    <dgm:pt modelId="{70332822-EF58-4FA9-B702-C492BFD94A4A}">
      <dgm:prSet/>
      <dgm:spPr/>
      <dgm:t>
        <a:bodyPr/>
        <a:lstStyle/>
        <a:p>
          <a:r>
            <a:rPr lang="vi-VN"/>
            <a:t>300 nghìn trường hợp mắc HAP</a:t>
          </a:r>
          <a:r>
            <a:rPr lang="en-US"/>
            <a:t> hàng năm</a:t>
          </a:r>
          <a:r>
            <a:rPr lang="vi-VN"/>
            <a:t> với tỷ lệ tử vong 30-70%</a:t>
          </a:r>
          <a:endParaRPr lang="en-US"/>
        </a:p>
      </dgm:t>
    </dgm:pt>
    <dgm:pt modelId="{77A6BB72-DA30-411E-A689-45222B3AABED}" type="parTrans" cxnId="{032E249A-370F-444E-9D5E-D492799987D9}">
      <dgm:prSet/>
      <dgm:spPr/>
      <dgm:t>
        <a:bodyPr/>
        <a:lstStyle/>
        <a:p>
          <a:endParaRPr lang="en-US"/>
        </a:p>
      </dgm:t>
    </dgm:pt>
    <dgm:pt modelId="{E4C0500C-A773-4772-9D46-A6C5A2F14057}" type="sibTrans" cxnId="{032E249A-370F-444E-9D5E-D492799987D9}">
      <dgm:prSet/>
      <dgm:spPr/>
      <dgm:t>
        <a:bodyPr/>
        <a:lstStyle/>
        <a:p>
          <a:endParaRPr lang="en-US"/>
        </a:p>
      </dgm:t>
    </dgm:pt>
    <dgm:pt modelId="{1F1218B4-31D6-410F-B703-EF5999EE16AB}">
      <dgm:prSet/>
      <dgm:spPr/>
      <dgm:t>
        <a:bodyPr/>
        <a:lstStyle/>
        <a:p>
          <a:r>
            <a:rPr lang="vi-VN"/>
            <a:t>Tăng thời gian </a:t>
          </a:r>
          <a:r>
            <a:rPr lang="en-US"/>
            <a:t>nằm viện </a:t>
          </a:r>
          <a:r>
            <a:rPr lang="vi-VN"/>
            <a:t>lên 7-9 ngày</a:t>
          </a:r>
          <a:endParaRPr lang="en-US"/>
        </a:p>
      </dgm:t>
    </dgm:pt>
    <dgm:pt modelId="{E74425DD-7390-4CF6-B72A-0161CF7A6DCA}" type="parTrans" cxnId="{369868E6-8B35-41A5-9FCF-F51178066CE3}">
      <dgm:prSet/>
      <dgm:spPr/>
      <dgm:t>
        <a:bodyPr/>
        <a:lstStyle/>
        <a:p>
          <a:endParaRPr lang="en-US"/>
        </a:p>
      </dgm:t>
    </dgm:pt>
    <dgm:pt modelId="{87C20BFC-72D5-498D-877F-F5F92895D053}" type="sibTrans" cxnId="{369868E6-8B35-41A5-9FCF-F51178066CE3}">
      <dgm:prSet/>
      <dgm:spPr/>
      <dgm:t>
        <a:bodyPr/>
        <a:lstStyle/>
        <a:p>
          <a:endParaRPr lang="en-US"/>
        </a:p>
      </dgm:t>
    </dgm:pt>
    <dgm:pt modelId="{23A8209C-4E6F-4DCD-A308-2E323FDD0A90}">
      <dgm:prSet/>
      <dgm:spPr/>
      <dgm:t>
        <a:bodyPr/>
        <a:lstStyle/>
        <a:p>
          <a:r>
            <a:rPr lang="vi-VN"/>
            <a:t>Chi tiêu của Mỹ&gt; 8 tỷ đô la mỗi năm</a:t>
          </a:r>
          <a:endParaRPr lang="en-US"/>
        </a:p>
      </dgm:t>
    </dgm:pt>
    <dgm:pt modelId="{C213A7C9-98D0-44F6-B1FB-2F6A5A5CCEBF}" type="parTrans" cxnId="{4E0214DD-78CD-410A-8A70-0FC16F730CEC}">
      <dgm:prSet/>
      <dgm:spPr/>
      <dgm:t>
        <a:bodyPr/>
        <a:lstStyle/>
        <a:p>
          <a:endParaRPr lang="en-US"/>
        </a:p>
      </dgm:t>
    </dgm:pt>
    <dgm:pt modelId="{E9EF8A38-0193-4E42-9254-28CEDAFDEE51}" type="sibTrans" cxnId="{4E0214DD-78CD-410A-8A70-0FC16F730CEC}">
      <dgm:prSet/>
      <dgm:spPr/>
      <dgm:t>
        <a:bodyPr/>
        <a:lstStyle/>
        <a:p>
          <a:endParaRPr lang="en-US"/>
        </a:p>
      </dgm:t>
    </dgm:pt>
    <dgm:pt modelId="{A6B5399C-1A8C-4EBC-A9A5-2AFFF591BFBA}" type="pres">
      <dgm:prSet presAssocID="{BC3D4ED0-931B-45A4-A2D8-8528900748E3}" presName="diagram" presStyleCnt="0">
        <dgm:presLayoutVars>
          <dgm:dir/>
          <dgm:resizeHandles val="exact"/>
        </dgm:presLayoutVars>
      </dgm:prSet>
      <dgm:spPr/>
    </dgm:pt>
    <dgm:pt modelId="{819CB694-EC42-441E-B6B4-4449BB53B5B5}" type="pres">
      <dgm:prSet presAssocID="{563A0A67-1DF5-4839-8FAD-8A2F924253DF}" presName="node" presStyleLbl="node1" presStyleIdx="0" presStyleCnt="5">
        <dgm:presLayoutVars>
          <dgm:bulletEnabled val="1"/>
        </dgm:presLayoutVars>
      </dgm:prSet>
      <dgm:spPr/>
    </dgm:pt>
    <dgm:pt modelId="{3251F86A-E226-4673-BD25-CBE67E5979DC}" type="pres">
      <dgm:prSet presAssocID="{3EA13E19-CC62-4159-80CF-BE33508BE580}" presName="sibTrans" presStyleCnt="0"/>
      <dgm:spPr/>
    </dgm:pt>
    <dgm:pt modelId="{DEDAE4F7-DAFC-4095-B156-B0F690E62809}" type="pres">
      <dgm:prSet presAssocID="{A1319C2E-395F-4535-8332-7FDCB74BF10B}" presName="node" presStyleLbl="node1" presStyleIdx="1" presStyleCnt="5">
        <dgm:presLayoutVars>
          <dgm:bulletEnabled val="1"/>
        </dgm:presLayoutVars>
      </dgm:prSet>
      <dgm:spPr/>
    </dgm:pt>
    <dgm:pt modelId="{E5201A4D-7BB1-4298-914D-F8018D76891A}" type="pres">
      <dgm:prSet presAssocID="{FAE30E44-060D-485B-91F7-985ED22C1447}" presName="sibTrans" presStyleCnt="0"/>
      <dgm:spPr/>
    </dgm:pt>
    <dgm:pt modelId="{7B6B2771-06E3-467D-BFE1-134668EDC995}" type="pres">
      <dgm:prSet presAssocID="{70332822-EF58-4FA9-B702-C492BFD94A4A}" presName="node" presStyleLbl="node1" presStyleIdx="2" presStyleCnt="5">
        <dgm:presLayoutVars>
          <dgm:bulletEnabled val="1"/>
        </dgm:presLayoutVars>
      </dgm:prSet>
      <dgm:spPr/>
    </dgm:pt>
    <dgm:pt modelId="{F8FA8D82-BC42-47AE-8412-1015E3D5CB36}" type="pres">
      <dgm:prSet presAssocID="{E4C0500C-A773-4772-9D46-A6C5A2F14057}" presName="sibTrans" presStyleCnt="0"/>
      <dgm:spPr/>
    </dgm:pt>
    <dgm:pt modelId="{01E9B0ED-3B00-4E45-A349-DA2A26F6CC7C}" type="pres">
      <dgm:prSet presAssocID="{1F1218B4-31D6-410F-B703-EF5999EE16AB}" presName="node" presStyleLbl="node1" presStyleIdx="3" presStyleCnt="5">
        <dgm:presLayoutVars>
          <dgm:bulletEnabled val="1"/>
        </dgm:presLayoutVars>
      </dgm:prSet>
      <dgm:spPr/>
    </dgm:pt>
    <dgm:pt modelId="{73A2F7E3-B344-44EB-841A-BFF32877F9DA}" type="pres">
      <dgm:prSet presAssocID="{87C20BFC-72D5-498D-877F-F5F92895D053}" presName="sibTrans" presStyleCnt="0"/>
      <dgm:spPr/>
    </dgm:pt>
    <dgm:pt modelId="{9C94ABFE-78F3-46BB-9B7B-B18B5855471A}" type="pres">
      <dgm:prSet presAssocID="{23A8209C-4E6F-4DCD-A308-2E323FDD0A90}" presName="node" presStyleLbl="node1" presStyleIdx="4" presStyleCnt="5">
        <dgm:presLayoutVars>
          <dgm:bulletEnabled val="1"/>
        </dgm:presLayoutVars>
      </dgm:prSet>
      <dgm:spPr/>
    </dgm:pt>
  </dgm:ptLst>
  <dgm:cxnLst>
    <dgm:cxn modelId="{59290539-9793-4D44-A42B-E47149F1BA62}" type="presOf" srcId="{A1319C2E-395F-4535-8332-7FDCB74BF10B}" destId="{DEDAE4F7-DAFC-4095-B156-B0F690E62809}" srcOrd="0" destOrd="0" presId="urn:microsoft.com/office/officeart/2005/8/layout/default"/>
    <dgm:cxn modelId="{56FBA339-4417-41AD-A512-4D1815841140}" srcId="{BC3D4ED0-931B-45A4-A2D8-8528900748E3}" destId="{A1319C2E-395F-4535-8332-7FDCB74BF10B}" srcOrd="1" destOrd="0" parTransId="{4AE8D137-2D47-4397-AF02-F84522AB77A3}" sibTransId="{FAE30E44-060D-485B-91F7-985ED22C1447}"/>
    <dgm:cxn modelId="{947E5B64-D614-418B-AF3A-CC6F95325B97}" type="presOf" srcId="{23A8209C-4E6F-4DCD-A308-2E323FDD0A90}" destId="{9C94ABFE-78F3-46BB-9B7B-B18B5855471A}" srcOrd="0" destOrd="0" presId="urn:microsoft.com/office/officeart/2005/8/layout/default"/>
    <dgm:cxn modelId="{E743D24E-15BE-48C6-AD49-25D55E026547}" type="presOf" srcId="{70332822-EF58-4FA9-B702-C492BFD94A4A}" destId="{7B6B2771-06E3-467D-BFE1-134668EDC995}" srcOrd="0" destOrd="0" presId="urn:microsoft.com/office/officeart/2005/8/layout/default"/>
    <dgm:cxn modelId="{28B5FB53-215D-49B7-A0A8-50287D21ECB3}" type="presOf" srcId="{BC3D4ED0-931B-45A4-A2D8-8528900748E3}" destId="{A6B5399C-1A8C-4EBC-A9A5-2AFFF591BFBA}" srcOrd="0" destOrd="0" presId="urn:microsoft.com/office/officeart/2005/8/layout/default"/>
    <dgm:cxn modelId="{DD017D86-A3A0-4632-A9EF-857638F6DCF4}" type="presOf" srcId="{563A0A67-1DF5-4839-8FAD-8A2F924253DF}" destId="{819CB694-EC42-441E-B6B4-4449BB53B5B5}" srcOrd="0" destOrd="0" presId="urn:microsoft.com/office/officeart/2005/8/layout/default"/>
    <dgm:cxn modelId="{032E249A-370F-444E-9D5E-D492799987D9}" srcId="{BC3D4ED0-931B-45A4-A2D8-8528900748E3}" destId="{70332822-EF58-4FA9-B702-C492BFD94A4A}" srcOrd="2" destOrd="0" parTransId="{77A6BB72-DA30-411E-A689-45222B3AABED}" sibTransId="{E4C0500C-A773-4772-9D46-A6C5A2F14057}"/>
    <dgm:cxn modelId="{7153A1A2-7574-4927-912E-9BDD9D0D6E1B}" type="presOf" srcId="{1F1218B4-31D6-410F-B703-EF5999EE16AB}" destId="{01E9B0ED-3B00-4E45-A349-DA2A26F6CC7C}" srcOrd="0" destOrd="0" presId="urn:microsoft.com/office/officeart/2005/8/layout/default"/>
    <dgm:cxn modelId="{4E0214DD-78CD-410A-8A70-0FC16F730CEC}" srcId="{BC3D4ED0-931B-45A4-A2D8-8528900748E3}" destId="{23A8209C-4E6F-4DCD-A308-2E323FDD0A90}" srcOrd="4" destOrd="0" parTransId="{C213A7C9-98D0-44F6-B1FB-2F6A5A5CCEBF}" sibTransId="{E9EF8A38-0193-4E42-9254-28CEDAFDEE51}"/>
    <dgm:cxn modelId="{369868E6-8B35-41A5-9FCF-F51178066CE3}" srcId="{BC3D4ED0-931B-45A4-A2D8-8528900748E3}" destId="{1F1218B4-31D6-410F-B703-EF5999EE16AB}" srcOrd="3" destOrd="0" parTransId="{E74425DD-7390-4CF6-B72A-0161CF7A6DCA}" sibTransId="{87C20BFC-72D5-498D-877F-F5F92895D053}"/>
    <dgm:cxn modelId="{FE21A8F0-509A-411C-AA3B-1A1984E987A1}" srcId="{BC3D4ED0-931B-45A4-A2D8-8528900748E3}" destId="{563A0A67-1DF5-4839-8FAD-8A2F924253DF}" srcOrd="0" destOrd="0" parTransId="{F8E8882C-C2D7-43E2-A048-C60D4CAE984C}" sibTransId="{3EA13E19-CC62-4159-80CF-BE33508BE580}"/>
    <dgm:cxn modelId="{292591E8-A726-44DB-97B6-1171F4A6163F}" type="presParOf" srcId="{A6B5399C-1A8C-4EBC-A9A5-2AFFF591BFBA}" destId="{819CB694-EC42-441E-B6B4-4449BB53B5B5}" srcOrd="0" destOrd="0" presId="urn:microsoft.com/office/officeart/2005/8/layout/default"/>
    <dgm:cxn modelId="{B873A000-AAFA-4127-9B8B-97BE9201723F}" type="presParOf" srcId="{A6B5399C-1A8C-4EBC-A9A5-2AFFF591BFBA}" destId="{3251F86A-E226-4673-BD25-CBE67E5979DC}" srcOrd="1" destOrd="0" presId="urn:microsoft.com/office/officeart/2005/8/layout/default"/>
    <dgm:cxn modelId="{A10355EC-7671-45C7-AFE6-AF5B8052F52B}" type="presParOf" srcId="{A6B5399C-1A8C-4EBC-A9A5-2AFFF591BFBA}" destId="{DEDAE4F7-DAFC-4095-B156-B0F690E62809}" srcOrd="2" destOrd="0" presId="urn:microsoft.com/office/officeart/2005/8/layout/default"/>
    <dgm:cxn modelId="{07DD4027-AA4B-4481-80DA-9AEA303812C9}" type="presParOf" srcId="{A6B5399C-1A8C-4EBC-A9A5-2AFFF591BFBA}" destId="{E5201A4D-7BB1-4298-914D-F8018D76891A}" srcOrd="3" destOrd="0" presId="urn:microsoft.com/office/officeart/2005/8/layout/default"/>
    <dgm:cxn modelId="{5348DC75-0A56-4926-92E9-79BE884E0FC3}" type="presParOf" srcId="{A6B5399C-1A8C-4EBC-A9A5-2AFFF591BFBA}" destId="{7B6B2771-06E3-467D-BFE1-134668EDC995}" srcOrd="4" destOrd="0" presId="urn:microsoft.com/office/officeart/2005/8/layout/default"/>
    <dgm:cxn modelId="{B2913681-9386-48C4-AB2B-2D18ADE62D28}" type="presParOf" srcId="{A6B5399C-1A8C-4EBC-A9A5-2AFFF591BFBA}" destId="{F8FA8D82-BC42-47AE-8412-1015E3D5CB36}" srcOrd="5" destOrd="0" presId="urn:microsoft.com/office/officeart/2005/8/layout/default"/>
    <dgm:cxn modelId="{7D3FF0F3-9684-4E55-A66F-EF61856442AE}" type="presParOf" srcId="{A6B5399C-1A8C-4EBC-A9A5-2AFFF591BFBA}" destId="{01E9B0ED-3B00-4E45-A349-DA2A26F6CC7C}" srcOrd="6" destOrd="0" presId="urn:microsoft.com/office/officeart/2005/8/layout/default"/>
    <dgm:cxn modelId="{D3D0898D-AA00-4C0D-B527-CDFF7A0F2A25}" type="presParOf" srcId="{A6B5399C-1A8C-4EBC-A9A5-2AFFF591BFBA}" destId="{73A2F7E3-B344-44EB-841A-BFF32877F9DA}" srcOrd="7" destOrd="0" presId="urn:microsoft.com/office/officeart/2005/8/layout/default"/>
    <dgm:cxn modelId="{443BDB53-87E5-4360-B63E-6A831665FFF6}" type="presParOf" srcId="{A6B5399C-1A8C-4EBC-A9A5-2AFFF591BFBA}" destId="{9C94ABFE-78F3-46BB-9B7B-B18B5855471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CB694-EC42-441E-B6B4-4449BB53B5B5}">
      <dsp:nvSpPr>
        <dsp:cNvPr id="0" name=""/>
        <dsp:cNvSpPr/>
      </dsp:nvSpPr>
      <dsp:spPr>
        <a:xfrm>
          <a:off x="902330" y="1025"/>
          <a:ext cx="2602114" cy="15612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kern="1200"/>
            <a:t>5 đến 10 </a:t>
          </a:r>
          <a:r>
            <a:rPr lang="en-US" sz="2400" kern="1200"/>
            <a:t>ca</a:t>
          </a:r>
          <a:r>
            <a:rPr lang="vi-VN" sz="2400" kern="1200"/>
            <a:t> cho mỗi 1.000 nhập viện</a:t>
          </a:r>
          <a:endParaRPr lang="en-US" sz="2400" kern="1200"/>
        </a:p>
      </dsp:txBody>
      <dsp:txXfrm>
        <a:off x="902330" y="1025"/>
        <a:ext cx="2602114" cy="1561268"/>
      </dsp:txXfrm>
    </dsp:sp>
    <dsp:sp modelId="{DEDAE4F7-DAFC-4095-B156-B0F690E62809}">
      <dsp:nvSpPr>
        <dsp:cNvPr id="0" name=""/>
        <dsp:cNvSpPr/>
      </dsp:nvSpPr>
      <dsp:spPr>
        <a:xfrm>
          <a:off x="3764655" y="1025"/>
          <a:ext cx="2602114" cy="15612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Một trong 2 nhiễm trùng BV th</a:t>
          </a:r>
          <a:r>
            <a:rPr lang="vi-VN" sz="2400" kern="1200"/>
            <a:t>ư</a:t>
          </a:r>
          <a:r>
            <a:rPr lang="en-US" sz="2400" kern="1200"/>
            <a:t>ờng gặp nhất</a:t>
          </a:r>
        </a:p>
      </dsp:txBody>
      <dsp:txXfrm>
        <a:off x="3764655" y="1025"/>
        <a:ext cx="2602114" cy="1561268"/>
      </dsp:txXfrm>
    </dsp:sp>
    <dsp:sp modelId="{7B6B2771-06E3-467D-BFE1-134668EDC995}">
      <dsp:nvSpPr>
        <dsp:cNvPr id="0" name=""/>
        <dsp:cNvSpPr/>
      </dsp:nvSpPr>
      <dsp:spPr>
        <a:xfrm>
          <a:off x="6626980" y="1025"/>
          <a:ext cx="2602114" cy="15612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kern="1200"/>
            <a:t>300 nghìn trường hợp mắc HAP</a:t>
          </a:r>
          <a:r>
            <a:rPr lang="en-US" sz="2400" kern="1200"/>
            <a:t> hàng năm</a:t>
          </a:r>
          <a:r>
            <a:rPr lang="vi-VN" sz="2400" kern="1200"/>
            <a:t> với tỷ lệ tử vong 30-70%</a:t>
          </a:r>
          <a:endParaRPr lang="en-US" sz="2400" kern="1200"/>
        </a:p>
      </dsp:txBody>
      <dsp:txXfrm>
        <a:off x="6626980" y="1025"/>
        <a:ext cx="2602114" cy="1561268"/>
      </dsp:txXfrm>
    </dsp:sp>
    <dsp:sp modelId="{01E9B0ED-3B00-4E45-A349-DA2A26F6CC7C}">
      <dsp:nvSpPr>
        <dsp:cNvPr id="0" name=""/>
        <dsp:cNvSpPr/>
      </dsp:nvSpPr>
      <dsp:spPr>
        <a:xfrm>
          <a:off x="2333492" y="1822505"/>
          <a:ext cx="2602114" cy="15612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kern="1200"/>
            <a:t>Tăng thời gian </a:t>
          </a:r>
          <a:r>
            <a:rPr lang="en-US" sz="2400" kern="1200"/>
            <a:t>nằm viện </a:t>
          </a:r>
          <a:r>
            <a:rPr lang="vi-VN" sz="2400" kern="1200"/>
            <a:t>lên 7-9 ngày</a:t>
          </a:r>
          <a:endParaRPr lang="en-US" sz="2400" kern="1200"/>
        </a:p>
      </dsp:txBody>
      <dsp:txXfrm>
        <a:off x="2333492" y="1822505"/>
        <a:ext cx="2602114" cy="1561268"/>
      </dsp:txXfrm>
    </dsp:sp>
    <dsp:sp modelId="{9C94ABFE-78F3-46BB-9B7B-B18B5855471A}">
      <dsp:nvSpPr>
        <dsp:cNvPr id="0" name=""/>
        <dsp:cNvSpPr/>
      </dsp:nvSpPr>
      <dsp:spPr>
        <a:xfrm>
          <a:off x="5195818" y="1822505"/>
          <a:ext cx="2602114" cy="15612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kern="1200"/>
            <a:t>Chi tiêu của Mỹ&gt; 8 tỷ đô la mỗi năm</a:t>
          </a:r>
          <a:endParaRPr lang="en-US" sz="2400" kern="1200"/>
        </a:p>
      </dsp:txBody>
      <dsp:txXfrm>
        <a:off x="5195818" y="1822505"/>
        <a:ext cx="2602114" cy="1561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62116" units="1/cm"/>
          <inkml:channelProperty channel="Y" name="resolution" value="46.82927" units="1/cm"/>
          <inkml:channelProperty channel="T" name="resolution" value="1" units="1/dev"/>
        </inkml:channelProperties>
      </inkml:inkSource>
      <inkml:timestamp xml:id="ts0" timeString="2015-11-29T07:20:21.7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17016 11237 0,'25'0'0,"0"0"203,0 0-203,0 0 15,24 0 1,1 0 0,-25 0-16,24 0 15,-24 0-15,0 0 16,24 0-16,1 0 16,0 0-16,-1 0 31,-24 0 0,0 0-15,0 0-16,-1 0 15,1 0-15,25 0 16,-25 0-16,0 0 16,24 0-16,-24 0 15,0 0 63,0 0-62,24 0 0,1 0-16,-1 0 15,1 0 1,24 0-16,-24 0 15,-25 0-15,0 0 16,-1 0 0,26 0 31,0 0-32,-1 0 1,1 0-16,-1 0 15,26 0-15,-50 0 16,-1 0-16,1 0 16,0 0-16,0 0 15,0 0-15,-1 0 32,26 0-1,-25 0-31,25 0 15,-1 0-15,1 0 0,-25 0 16,-25 24-16,74 76 16,-49-100-1,0 0-15,-1 0 16,1 0 78,25 0-94,24 0 15,-24 0-15,24 0 16,-24 0-16,-1 0 16,-24 0-16,25 0 15,-25 0-15,-1 0 16,1 0-1,0 0 1,0 0 0,0 0-1,-1 0-15,26 0 16,-25 0-16,0 0 16,24 0-16,1 0 15,-25 0-15,24 0 16,-24 0-16,25 0 15,-25 0-15,-1 0 16,1 0-16,50 0 16,-51 0-16,1 0 15,0 0-15,0 0 16,24 0-16,-24 0 16,25 0-16,-1 0 15,1 0 1,-25 0-16,24 0 15,1 0 1,0 0-16,-26 0 16,26 0-16,-25 0 15,25 0-15,-26 0 16,1 0-16,0 0 16,0 0 62,0 0-78,-1 0 15,51 0-15,-26 0 16,26 0 0,-50 0-16,-1 0 0,1 0 31,25 0 31,-25 0-46,-1 0-16,1 0 16,50 0-16,-51 0 15,26 0 1,-25 0-1,0 0 1,24 0 0,-24 0-1,25 0 1,-26 0-16,1 0 16,0 0-16,0 0 15,24 0-15,-24 0 16,25 0-16,-25 0 15,0 0-15,-1 0 32,1 0-17,0 0 32,0 0-31,0 0-16,-1 0 15,1 0-15,25 0 16,-25 0-16,-1 0 16,26 0-1,-25 0-15,0 0 16,-1 0-16,26 0 16,-25 0-1,24 0-15,-24 0 16,0 0-16,0 0 15,0 0-15,24 0 16,-24 0-16,25 0 16,-26 0-16,26 0 15,0 0 1,24 0-16,-49 0 16,0 0-16,0 0 15,24 0-15,-24 0 16,0 0-1,0 0-15,-1 0 16,1 0 15,0 0-15,0 0 0,49 0-16,-49 0 15,25 0-15,-1 0 0,26 0 16,-1 0-16,-24 0 15,-1 0 1,26 0-16,-26 24 16,-24-24-16,0 0 15,24 0-15,-24 0 78,0 0-78,0 0 16,0 0-16,0 0 16,-1 0-16,1 0 15,0 0 1,0 0-16,0 0 16,-1 0-1,26 0 1,-25 0-1,0 0-15,24 0 16,1 0-16,-1 0 16,1 0-16,0 0 15,-26 0-15,1 0 16,0 0 0,0 0-16,0 0 62,-1 0-62,1 0 109,0 0 1,0 25-95,24-25 32,1 0-31,-25 0-16,24 0 16,26 0-16,-50 0 15,24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62116" units="1/cm"/>
          <inkml:channelProperty channel="Y" name="resolution" value="46.82927" units="1/cm"/>
          <inkml:channelProperty channel="T" name="resolution" value="1" units="1/dev"/>
        </inkml:channelProperties>
      </inkml:inkSource>
      <inkml:timestamp xml:id="ts0" timeString="2015-11-29T07:20:42.1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18182 13122 0,'25'0'422,"25"0"-407,-26 0-15,1 0 16,0 0-16,0 0 15,0 0-15,-1 0 16,1 0 0,0 0-1,0 0 63,0 0-46,-1 0-17,1 0 1,0 0 15,0 0-15,0 0-16,-1 0 15,1 0 1,0 0 0,-25 24-1,25-24 1,0 0-16,-1 0 31,1 0-31,0 0 16,0 0-1,25 0 1,-26 0 0,1 0-1,25 0 1,-25 0 62,24 0-62,-24 0-1,0 0 1,0 0 0,-1 0-1,1 0 1,0 0-1,0-24 1,0 24 15,-1 0-15,1 0-16,0-25 31,0 25-31,0 0 31,-1 0-15,1 0 0,0 0 15,0 0-15,0 0-1,24 0-15,-24 0 16,25-25-1,-26 0 64,1 25-64,0-25-15,0 25 16,-25-24-1,25 24 1,-1 0-16,1 0 31,0 0-15,0 0 0,25-50-1,-26 50 1,1 0-16,0 0 15,0 0 1,0 0-16,-25-25 16,24 25 46,1 0-62,0 0 16,25 0-1,-1 0-15,-24 0 16,0 0-16,24 0 16,-24 0-1,0 0-15,0-25 16,0 25 62,-1 0-62,1 0-1,0 0 1,0 0 562,-25 25-484,0 0-79,0 0 1,0 0 0,0-1 15,-50 1-15,25-25-1,1 25-15,-1-25 16,0 0-16,0 0 15,0 0-15,1 25 16,-26 0 750,25-1-454,-49-24-296,-1 0-16,-24 0 15,25 0-15,24 0 16,0 0-16,1 0 16,24 25-16,25 0 203,25-25-141,0 0-46,-1 0 0,26 0-16,-25 0 15,0 0-15,24 0 16,1 0-16,0 0 15,24 0-15,-49 0 16,0 0-16,-1 0 16,1 0-16,0 0 31,0 0-15,0 0-1,-1 0-15,1 0 16,50 0-16,-26 0 15,1 0-15,-25 0 16,-1 0-16,26 0 16,-50 25-16,50-25 15,-26 0 1,1 0-16,0 0 16,0 0-16,0 0 15,-1 0 1,1 0-16,0 0 15,0 0 1,0 0-16,0 0 16,-1 0-1,26 0 17,-25 0-17,0 0-15,-1 0 16,1 0-1,0 0-15,25 0 16,-26 0 0,1 0-1,0 0-15,25 0 16,-26 0-16,1 0 16,0 0-1,0 0 16,0 0-15,-1 0-16,1 0 16,0 0-16,25 0 15,-26 0-15,1 0 16,0 0-16,0 0 16,0 0 46,-1 0-31,1 0-15,0 0-16,0 0 16,0 0-1,-1 0-15,26 0 16,0 0-16,24 0 15,-24 0-15,24 0 16,-49 0-16,0 0 16,24 0-1,-24 0 1,0 0 0,49 0-16,-49 0 15,25 0-15,-1 0 16,1 0-16,0 0 15,24 0-15,-24 0 16,-1 0-16,-24 0 16,0 0-16,49 0 15,-49 0 1,0 0-16,24 0 16,-24 0-1,25 0 1,-25 0-16,0 0 15,24 0 1,-24 0 0,25 0 327,-1 0-343,26 0 16,-1 0-16,-24 0 16,24 0-16,-24 0 15,-26 0 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62116" units="1/cm"/>
          <inkml:channelProperty channel="Y" name="resolution" value="46.82927" units="1/cm"/>
          <inkml:channelProperty channel="T" name="resolution" value="1" units="1/dev"/>
        </inkml:channelProperties>
      </inkml:inkSource>
      <inkml:timestamp xml:id="ts0" timeString="2015-11-29T07:20:21.7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17016 11237 0,'25'0'0,"0"0"203,0 0-203,0 0 15,24 0 1,1 0 0,-25 0-16,24 0 15,-24 0-15,0 0 16,24 0-16,1 0 16,0 0-16,-1 0 31,-24 0 0,0 0-15,0 0-16,-1 0 15,1 0-15,25 0 16,-25 0-16,0 0 16,24 0-16,-24 0 15,0 0 63,0 0-62,24 0 0,1 0-16,-1 0 15,1 0 1,24 0-16,-24 0 15,-25 0-15,0 0 16,-1 0 0,26 0 31,0 0-32,-1 0 1,1 0-16,-1 0 15,26 0-15,-50 0 16,-1 0-16,1 0 16,0 0-16,0 0 15,0 0-15,-1 0 32,26 0-1,-25 0-31,25 0 15,-1 0-15,1 0 0,-25 0 16,-25 24-16,74 76 16,-49-100-1,0 0-15,-1 0 16,1 0 78,25 0-94,24 0 15,-24 0-15,24 0 16,-24 0-16,-1 0 16,-24 0-16,25 0 15,-25 0-15,-1 0 16,1 0-1,0 0 1,0 0 0,0 0-1,-1 0-15,26 0 16,-25 0-16,0 0 16,24 0-16,1 0 15,-25 0-15,24 0 16,-24 0-16,25 0 15,-25 0-15,-1 0 16,1 0-16,50 0 16,-51 0-16,1 0 15,0 0-15,0 0 16,24 0-16,-24 0 16,25 0-16,-1 0 15,1 0 1,-25 0-16,24 0 15,1 0 1,0 0-16,-26 0 16,26 0-16,-25 0 15,25 0-15,-26 0 16,1 0-16,0 0 16,0 0 62,0 0-78,-1 0 15,51 0-15,-26 0 16,26 0 0,-50 0-16,-1 0 0,1 0 31,25 0 31,-25 0-46,-1 0-16,1 0 16,50 0-16,-51 0 15,26 0 1,-25 0-1,0 0 1,24 0 0,-24 0-1,25 0 1,-26 0-16,1 0 16,0 0-16,0 0 15,24 0-15,-24 0 16,25 0-16,-25 0 15,0 0-15,-1 0 32,1 0-17,0 0 32,0 0-31,0 0-16,-1 0 15,1 0-15,25 0 16,-25 0-16,-1 0 16,26 0-1,-25 0-15,0 0 16,-1 0-16,26 0 16,-25 0-1,24 0-15,-24 0 16,0 0-16,0 0 15,0 0-15,24 0 16,-24 0-16,25 0 16,-26 0-16,26 0 15,0 0 1,24 0-16,-49 0 16,0 0-16,0 0 15,24 0-15,-24 0 16,0 0-1,0 0-15,-1 0 16,1 0 15,0 0-15,0 0 0,49 0-16,-49 0 15,25 0-15,-1 0 0,26 0 16,-1 0-16,-24 0 15,-1 0 1,26 0-16,-26 24 16,-24-24-16,0 0 15,24 0-15,-24 0 78,0 0-78,0 0 16,0 0-16,0 0 16,-1 0-16,1 0 15,0 0 1,0 0-16,0 0 16,-1 0-1,26 0 1,-25 0-1,0 0-15,24 0 16,1 0-16,-1 0 16,1 0-16,0 0 15,-26 0-15,1 0 16,0 0 0,0 0-16,0 0 62,-1 0-62,1 0 109,0 0 1,0 25-95,24-25 32,1 0-31,-25 0-16,24 0 16,26 0-16,-50 0 15,24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62116" units="1/cm"/>
          <inkml:channelProperty channel="Y" name="resolution" value="46.82927" units="1/cm"/>
          <inkml:channelProperty channel="T" name="resolution" value="1" units="1/dev"/>
        </inkml:channelProperties>
      </inkml:inkSource>
      <inkml:timestamp xml:id="ts0" timeString="2015-11-29T07:20:42.1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18182 13122 0,'25'0'422,"25"0"-407,-26 0-15,1 0 16,0 0-16,0 0 15,0 0-15,-1 0 16,1 0 0,0 0-1,0 0 63,0 0-46,-1 0-17,1 0 1,0 0 15,0 0-15,0 0-16,-1 0 15,1 0 1,0 0 0,-25 24-1,25-24 1,0 0-16,-1 0 31,1 0-31,0 0 16,0 0-1,25 0 1,-26 0 0,1 0-1,25 0 1,-25 0 62,24 0-62,-24 0-1,0 0 1,0 0 0,-1 0-1,1 0 1,0 0-1,0-24 1,0 24 15,-1 0-15,1 0-16,0-25 31,0 25-31,0 0 31,-1 0-15,1 0 0,0 0 15,0 0-15,0 0-1,24 0-15,-24 0 16,25-25-1,-26 0 64,1 25-64,0-25-15,0 25 16,-25-24-1,25 24 1,-1 0-16,1 0 31,0 0-15,0 0 0,25-50-1,-26 50 1,1 0-16,0 0 15,0 0 1,0 0-16,-25-25 16,24 25 46,1 0-62,0 0 16,25 0-1,-1 0-15,-24 0 16,0 0-16,24 0 16,-24 0-1,0 0-15,0-25 16,0 25 62,-1 0-62,1 0-1,0 0 1,0 0 562,-25 25-484,0 0-79,0 0 1,0 0 0,0-1 15,-50 1-15,25-25-1,1 25-15,-1-25 16,0 0-16,0 0 15,0 0-15,1 25 16,-26 0 750,25-1-454,-49-24-296,-1 0-16,-24 0 15,25 0-15,24 0 16,0 0-16,1 0 16,24 25-16,25 0 203,25-25-141,0 0-46,-1 0 0,26 0-16,-25 0 15,0 0-15,24 0 16,1 0-16,0 0 15,24 0-15,-49 0 16,0 0-16,-1 0 16,1 0-16,0 0 31,0 0-15,0 0-1,-1 0-15,1 0 16,50 0-16,-26 0 15,1 0-15,-25 0 16,-1 0-16,26 0 16,-50 25-16,50-25 15,-26 0 1,1 0-16,0 0 16,0 0-16,0 0 15,-1 0 1,1 0-16,0 0 15,0 0 1,0 0-16,0 0 16,-1 0-1,26 0 17,-25 0-17,0 0-15,-1 0 16,1 0-1,0 0-15,25 0 16,-26 0 0,1 0-1,0 0-15,25 0 16,-26 0-16,1 0 16,0 0-1,0 0 16,0 0-15,-1 0-16,1 0 16,0 0-16,25 0 15,-26 0-15,1 0 16,0 0-16,0 0 16,0 0 46,-1 0-31,1 0-15,0 0-16,0 0 16,0 0-1,-1 0-15,26 0 16,0 0-16,24 0 15,-24 0-15,24 0 16,-49 0-16,0 0 16,24 0-1,-24 0 1,0 0 0,49 0-16,-49 0 15,25 0-15,-1 0 16,1 0-16,0 0 15,24 0-15,-24 0 16,-1 0-16,-24 0 16,0 0-16,49 0 15,-49 0 1,0 0-16,24 0 16,-24 0-1,25 0 1,-25 0-16,0 0 15,24 0 1,-24 0 0,25 0 327,-1 0-343,26 0 16,-1 0-16,-24 0 16,24 0-16,-24 0 15,-26 0 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62116" units="1/cm"/>
          <inkml:channelProperty channel="Y" name="resolution" value="46.82927" units="1/cm"/>
          <inkml:channelProperty channel="T" name="resolution" value="1" units="1/dev"/>
        </inkml:channelProperties>
      </inkml:inkSource>
      <inkml:timestamp xml:id="ts0" timeString="2015-11-29T00:27:02.8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2630 12005 0,'24'0'265,"1"0"-265,0 0 125,0 0-62,0 0 15,-1 0-62,26 0 140,0 0-141,-1 0-15,1 0 16,-25 0-16,24 0 16,-24 0-16,25 0 15,-25 0 79,-1 0-47,1 0-47,0 0 16,25 0-16,-50-24 15,24 24 126,1 0-94,0 0-32,25 0 1,24 0 0,-24 0-16,-1 0 15,1 0-15,-25 0 94,-1 0-63,1 0 0,-25-25 16,25 25 0,25 0 16,-1 0-63,26 0 15,-26 0 1,-24 0-16,25 0 16,-1 0-16,1 0 15,-25 0-15,0 0 16,-1 0-16,1 0 203,0 0-141,0 0-46,0 0 62,-1 0 94,1 25-94,0-25-62,25 0 15,-26 24 16,1-24-16,0 0 0,0 25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62116" units="1/cm"/>
          <inkml:channelProperty channel="Y" name="resolution" value="46.82927" units="1/cm"/>
          <inkml:channelProperty channel="T" name="resolution" value="1" units="1/dev"/>
        </inkml:channelProperties>
      </inkml:inkSource>
      <inkml:timestamp xml:id="ts0" timeString="2015-11-29T00:27:05.8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2679 12427 0,'0'-25'140,"25"25"-93,0 0-31,49 0-1,1 0-15,-26 0 16,-24 0-16,50 0 16,-1 0-16,-49 0 15,0 0 32,-1 0-31,1 0-16,25 0 15,-25 0-15,-1 0 16,26 0-16,0 0 16,-26 0-16,1 0 15,0 0-15,0 0 16,0 0-16,-1 0 94,26 0-79,-25 0-15,0 0 16,24 0-16,1 0 15,-25 0-15,-1 0 16,1 0 0,25 0-16,-25 0 15,-1 0 63,1 0-62,0 0-16,25 0 16,-25 0-16,-1 0 15,1 0-15,25 0 16,-25 0 78,-1 0 15,1 0-93,25 0-16,24 0 15,1 0-15,-26 0 16,1 0-16,-25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62116" units="1/cm"/>
          <inkml:channelProperty channel="Y" name="resolution" value="46.82927" units="1/cm"/>
          <inkml:channelProperty channel="T" name="resolution" value="1" units="1/dev"/>
        </inkml:channelProperties>
      </inkml:inkSource>
      <inkml:timestamp xml:id="ts0" timeString="2015-11-29T00:27:08.4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12031 11981 0,'24'0'219,"51"0"-204,-50 0-15,-1 0 16,26 0-16,-25 0 15,0 0-15,-1 0 16,1 0 0,0 0 46,0 0-31,0 0 235,-1 0-219,1 0-31,0 0 15,0 0 16,0 0-32,74 0-15,0 0 16,0 24 0,-74-24-16,25 0 0,-25 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62116" units="1/cm"/>
          <inkml:channelProperty channel="Y" name="resolution" value="46.82927" units="1/cm"/>
          <inkml:channelProperty channel="T" name="resolution" value="1" units="1/dev"/>
        </inkml:channelProperties>
      </inkml:inkSource>
      <inkml:timestamp xml:id="ts0" timeString="2015-11-29T00:27:15.8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11931 12378 0,'0'24'203,"25"-24"-172,0 0-15,0 0-16,24 0 15,-24 0-15,0 0 16,0 0-16,0 0 16,24 0-16,-24 0 15,0 0 1,0 0-1,-1 0 48,1 0-32,0 0-15,25 0-16,-26 0 15,1 0 1,0 0 0,0 0 46,0 0-31,0 0-31,-1 0 16,1 0-16,0 0 266,0 0-141,0 0-63,-1 0 391,1-24-406,0 24 906,0 0-281,0 0 516,-1 0-1110,1 0 31,0 0-46,0 0 265,0 0 109,-1 0-421,1 0 31,50 0-47,49 0 15,-50 0-15,0 0 16,-24 0-16,-25 0 16,0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109F7-29F7-42AC-B88B-6E7CD53C5288}" type="datetimeFigureOut">
              <a:rPr lang="en-US" smtClean="0"/>
              <a:pPr/>
              <a:t>05-May-20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DC2B6-E7EB-4532-BC24-F5980BC5BA8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1A27D-96B5-4C26-A1E6-7F713114B9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40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Slide Image Placeholder 1">
            <a:extLst>
              <a:ext uri="{FF2B5EF4-FFF2-40B4-BE49-F238E27FC236}">
                <a16:creationId xmlns:a16="http://schemas.microsoft.com/office/drawing/2014/main" id="{C1EF6ADE-4A16-434E-AED4-7D81626A9A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4" name="Notes Placeholder 2">
            <a:extLst>
              <a:ext uri="{FF2B5EF4-FFF2-40B4-BE49-F238E27FC236}">
                <a16:creationId xmlns:a16="http://schemas.microsoft.com/office/drawing/2014/main" id="{7E3887EB-C684-4A0B-AE55-BECCB3C51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77155" name="Header Placeholder 3">
            <a:extLst>
              <a:ext uri="{FF2B5EF4-FFF2-40B4-BE49-F238E27FC236}">
                <a16:creationId xmlns:a16="http://schemas.microsoft.com/office/drawing/2014/main" id="{14B90388-9AE0-420C-AFD8-A4931F424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77156" name="Footer Placeholder 4">
            <a:extLst>
              <a:ext uri="{FF2B5EF4-FFF2-40B4-BE49-F238E27FC236}">
                <a16:creationId xmlns:a16="http://schemas.microsoft.com/office/drawing/2014/main" id="{BDF13459-4D19-4872-8CC1-768C643C7CB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77157" name="Slide Number Placeholder 5">
            <a:extLst>
              <a:ext uri="{FF2B5EF4-FFF2-40B4-BE49-F238E27FC236}">
                <a16:creationId xmlns:a16="http://schemas.microsoft.com/office/drawing/2014/main" id="{FE4B10EA-E95C-4A98-B74A-5B967F659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1FD9ABB-180D-4AF3-B705-38DB47ECFDED}" type="slidenum">
              <a:rPr lang="en-US" altLang="en-US" smtClean="0">
                <a:solidFill>
                  <a:srgbClr val="000000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Slide Image Placeholder 1">
            <a:extLst>
              <a:ext uri="{FF2B5EF4-FFF2-40B4-BE49-F238E27FC236}">
                <a16:creationId xmlns:a16="http://schemas.microsoft.com/office/drawing/2014/main" id="{6926D189-7703-4FCF-AF6C-8AEA1D174B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2" name="Notes Placeholder 2">
            <a:extLst>
              <a:ext uri="{FF2B5EF4-FFF2-40B4-BE49-F238E27FC236}">
                <a16:creationId xmlns:a16="http://schemas.microsoft.com/office/drawing/2014/main" id="{86AFA554-755F-45BB-B5FB-D2E692665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79203" name="Header Placeholder 3">
            <a:extLst>
              <a:ext uri="{FF2B5EF4-FFF2-40B4-BE49-F238E27FC236}">
                <a16:creationId xmlns:a16="http://schemas.microsoft.com/office/drawing/2014/main" id="{C274897E-BCA2-4CB0-90D6-AE13B5BDB2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79204" name="Footer Placeholder 4">
            <a:extLst>
              <a:ext uri="{FF2B5EF4-FFF2-40B4-BE49-F238E27FC236}">
                <a16:creationId xmlns:a16="http://schemas.microsoft.com/office/drawing/2014/main" id="{E6919753-C136-4F60-A94C-F0F42BC9E4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79205" name="Slide Number Placeholder 5">
            <a:extLst>
              <a:ext uri="{FF2B5EF4-FFF2-40B4-BE49-F238E27FC236}">
                <a16:creationId xmlns:a16="http://schemas.microsoft.com/office/drawing/2014/main" id="{B278F76D-5DA2-4603-A563-A196369F8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ECCC09-1350-4FE9-A8C6-5E85AB806D48}" type="slidenum">
              <a:rPr lang="en-US" altLang="en-US" smtClean="0">
                <a:solidFill>
                  <a:srgbClr val="000000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Slide Image Placeholder 1">
            <a:extLst>
              <a:ext uri="{FF2B5EF4-FFF2-40B4-BE49-F238E27FC236}">
                <a16:creationId xmlns:a16="http://schemas.microsoft.com/office/drawing/2014/main" id="{08F118B8-C987-41B8-B7DB-C11DA0704A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0" name="Notes Placeholder 2">
            <a:extLst>
              <a:ext uri="{FF2B5EF4-FFF2-40B4-BE49-F238E27FC236}">
                <a16:creationId xmlns:a16="http://schemas.microsoft.com/office/drawing/2014/main" id="{EB8D34F5-2AD3-4AB8-AEEF-5F64D9B72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1251" name="Header Placeholder 3">
            <a:extLst>
              <a:ext uri="{FF2B5EF4-FFF2-40B4-BE49-F238E27FC236}">
                <a16:creationId xmlns:a16="http://schemas.microsoft.com/office/drawing/2014/main" id="{60C1FD88-72E2-460C-AD48-93129FB8F3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81252" name="Footer Placeholder 4">
            <a:extLst>
              <a:ext uri="{FF2B5EF4-FFF2-40B4-BE49-F238E27FC236}">
                <a16:creationId xmlns:a16="http://schemas.microsoft.com/office/drawing/2014/main" id="{FE0D89E0-4CBB-4B26-AE1F-9B0E30690B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81253" name="Slide Number Placeholder 5">
            <a:extLst>
              <a:ext uri="{FF2B5EF4-FFF2-40B4-BE49-F238E27FC236}">
                <a16:creationId xmlns:a16="http://schemas.microsoft.com/office/drawing/2014/main" id="{156CF016-ED55-4F7B-91C5-ACD55C3CA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035AB1-D71B-4F85-95A0-00C4E05DACE1}" type="slidenum">
              <a:rPr lang="en-US" altLang="en-US" smtClean="0">
                <a:solidFill>
                  <a:srgbClr val="000000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Slide Image Placeholder 1">
            <a:extLst>
              <a:ext uri="{FF2B5EF4-FFF2-40B4-BE49-F238E27FC236}">
                <a16:creationId xmlns:a16="http://schemas.microsoft.com/office/drawing/2014/main" id="{50B494D4-2F67-46E7-AF38-B4A67A946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1490" name="Notes Placeholder 2">
            <a:extLst>
              <a:ext uri="{FF2B5EF4-FFF2-40B4-BE49-F238E27FC236}">
                <a16:creationId xmlns:a16="http://schemas.microsoft.com/office/drawing/2014/main" id="{C26C864E-1FBB-425F-B65A-7C315F8D5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1491" name="Header Placeholder 3">
            <a:extLst>
              <a:ext uri="{FF2B5EF4-FFF2-40B4-BE49-F238E27FC236}">
                <a16:creationId xmlns:a16="http://schemas.microsoft.com/office/drawing/2014/main" id="{9175E2A4-6C49-4A50-A1AC-BA2E3B8069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1492" name="Footer Placeholder 4">
            <a:extLst>
              <a:ext uri="{FF2B5EF4-FFF2-40B4-BE49-F238E27FC236}">
                <a16:creationId xmlns:a16="http://schemas.microsoft.com/office/drawing/2014/main" id="{0823204E-0BC6-4539-90C9-9A1FE1E28C4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1493" name="Slide Number Placeholder 5">
            <a:extLst>
              <a:ext uri="{FF2B5EF4-FFF2-40B4-BE49-F238E27FC236}">
                <a16:creationId xmlns:a16="http://schemas.microsoft.com/office/drawing/2014/main" id="{DDCCFB08-B1CE-4A50-8DFB-795E3E0DAA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58BBE0-58F0-4CD7-AE4C-522FF2D43B4E}" type="slidenum">
              <a:rPr lang="en-US" altLang="en-US" smtClean="0">
                <a:solidFill>
                  <a:srgbClr val="000000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78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7">
            <a:extLst>
              <a:ext uri="{FF2B5EF4-FFF2-40B4-BE49-F238E27FC236}">
                <a16:creationId xmlns:a16="http://schemas.microsoft.com/office/drawing/2014/main" id="{DCB86F0F-A915-4014-AEF9-D7222FD875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63BC8BA-4472-4B08-A5FE-0444DF6587D3}" type="slidenum">
              <a:rPr lang="en-US" altLang="en-US" sz="1300" smtClean="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1300"/>
          </a:p>
        </p:txBody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07E6B4C4-BBE8-48ED-9D8C-3EA7C23BB9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D8D6A526-AC20-42FB-8448-857D9A9EB1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6625" y="4418013"/>
            <a:ext cx="513715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49" tIns="44875" rIns="89749" bIns="44875"/>
          <a:lstStyle/>
          <a:p>
            <a:r>
              <a:rPr lang="en-US" altLang="en-US"/>
              <a:t>The Consensus III Medical Expert Group suggested ten strategies to reduce antibiotic resistance through improved antibiotic use, basing some of these suggestions on published opinion.</a:t>
            </a:r>
            <a:r>
              <a:rPr lang="en-US" altLang="en-US" baseline="30000"/>
              <a:t>24</a:t>
            </a:r>
            <a:r>
              <a:rPr lang="en-US" altLang="en-US"/>
              <a:t>  These included:</a:t>
            </a:r>
          </a:p>
          <a:p>
            <a:r>
              <a:rPr lang="en-US" altLang="en-US"/>
              <a:t>  Knowledge of local resistance patterns and unit-specific antibiograms</a:t>
            </a:r>
          </a:p>
          <a:p>
            <a:r>
              <a:rPr lang="en-US" altLang="en-US"/>
              <a:t>  Influence of prior antibiotic therapy</a:t>
            </a:r>
          </a:p>
          <a:p>
            <a:r>
              <a:rPr lang="en-US" altLang="en-US"/>
              <a:t>  Prompt use of adequate therapy</a:t>
            </a:r>
          </a:p>
          <a:p>
            <a:r>
              <a:rPr lang="en-US" altLang="en-US"/>
              <a:t>  Use of the proper dose of the right antibiotic</a:t>
            </a:r>
          </a:p>
          <a:p>
            <a:r>
              <a:rPr lang="en-US" altLang="en-US"/>
              <a:t>  Use of combination therapy when appropriate</a:t>
            </a:r>
          </a:p>
          <a:p>
            <a:r>
              <a:rPr lang="en-US" altLang="en-US"/>
              <a:t>  Antibiotic control programs (i.e., restricted access)</a:t>
            </a:r>
          </a:p>
          <a:p>
            <a:r>
              <a:rPr lang="en-US" altLang="en-US"/>
              <a:t>  Antibiotic cycling</a:t>
            </a:r>
          </a:p>
          <a:p>
            <a:r>
              <a:rPr lang="en-US" altLang="en-US"/>
              <a:t>  De-escalation and stopping therapy</a:t>
            </a:r>
          </a:p>
          <a:p>
            <a:r>
              <a:rPr lang="en-US" altLang="en-US"/>
              <a:t>  Shorter duration of therapy</a:t>
            </a:r>
          </a:p>
          <a:p>
            <a:r>
              <a:rPr lang="en-US" altLang="en-US"/>
              <a:t>  Antibiotic heterogeneity</a:t>
            </a: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164868" name="Rectangle 4">
            <a:extLst>
              <a:ext uri="{FF2B5EF4-FFF2-40B4-BE49-F238E27FC236}">
                <a16:creationId xmlns:a16="http://schemas.microsoft.com/office/drawing/2014/main" id="{4BD5BC47-8277-4157-A19E-79D4B94F8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" y="4068763"/>
            <a:ext cx="839788" cy="223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49" tIns="44875" rIns="89749" bIns="44875">
            <a:spAutoFit/>
          </a:bodyPr>
          <a:lstStyle>
            <a:lvl1pPr defTabSz="896938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 defTabSz="896938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 defTabSz="896938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 defTabSz="896938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 defTabSz="896938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896938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896938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896938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896938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900"/>
              <a:t>Medical Expert Consensus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900"/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90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900"/>
              <a:t>Also supported by Ref 24           p 2159     Table 1; par 2 L8-end, par 3 L15-19;         p 2160 Fig. 1</a:t>
            </a:r>
          </a:p>
        </p:txBody>
      </p:sp>
    </p:spTree>
    <p:extLst>
      <p:ext uri="{BB962C8B-B14F-4D97-AF65-F5344CB8AC3E}">
        <p14:creationId xmlns:p14="http://schemas.microsoft.com/office/powerpoint/2010/main" val="2051268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A0006E7D-B0DD-4644-B9D2-B721540D4B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F6B6AB7B-FAA4-49FA-895B-D4BD3CE7E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Phân bố kháng sinh trong phổi &gt;&gt; bơm trực tiếp khí quản (tracheal instillation)</a:t>
            </a:r>
          </a:p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24C0A-A0BC-4E2A-82B6-41F32AB93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1544BF-30A3-4699-9CE9-5674D469F0E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B237760F-36C8-4516-9786-D70BB36AF6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D538886E-943B-40D7-877C-24F9C39944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E4E4D-3913-4113-BE61-C9BEAF1B12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921321-0AA9-4713-BC0A-E12809F8496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04BD3B7F-C51A-4946-825B-DE96048491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5308CFA0-6AC3-47EA-BFB4-73C2607DE0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Survey: hỏi không thực sự đo</a:t>
            </a:r>
          </a:p>
          <a:p>
            <a:r>
              <a:rPr lang="en-US" altLang="en-US"/>
              <a:t>192 ICU 87 có kê toa KS khí dung số l</a:t>
            </a:r>
            <a:r>
              <a:rPr lang="vi-VN" altLang="en-US"/>
              <a:t>ư</a:t>
            </a:r>
            <a:r>
              <a:rPr lang="en-US" altLang="en-US"/>
              <a:t>ợng đáng kể bn và đủ dữ liệu</a:t>
            </a:r>
          </a:p>
          <a:p>
            <a:r>
              <a:rPr lang="en-US" altLang="en-US"/>
              <a:t>3 chỉ định th</a:t>
            </a:r>
            <a:r>
              <a:rPr lang="vi-VN" altLang="en-US"/>
              <a:t>ư</a:t>
            </a:r>
            <a:r>
              <a:rPr lang="en-US" altLang="en-US"/>
              <a:t>ờng nhất VAP, VAT và nhiễm khuẩn Gram âm đa kháng</a:t>
            </a:r>
          </a:p>
          <a:p>
            <a:r>
              <a:rPr lang="en-US" altLang="en-US"/>
              <a:t>KS th</a:t>
            </a:r>
            <a:r>
              <a:rPr lang="vi-VN" altLang="en-US"/>
              <a:t>ư</a:t>
            </a:r>
            <a:r>
              <a:rPr lang="en-US" altLang="en-US"/>
              <a:t>ờng nhất colistin, tobra, amika</a:t>
            </a:r>
          </a:p>
          <a:p>
            <a:r>
              <a:rPr lang="en-US" altLang="en-US"/>
              <a:t>Th</a:t>
            </a:r>
            <a:r>
              <a:rPr lang="vi-VN" altLang="en-US"/>
              <a:t>ư</a:t>
            </a:r>
            <a:r>
              <a:rPr lang="en-US" altLang="en-US"/>
              <a:t>ờng phối hợp toàn thân + phun</a:t>
            </a:r>
          </a:p>
          <a:p>
            <a:r>
              <a:rPr lang="en-US" altLang="en-US"/>
              <a:t>VAP 86%</a:t>
            </a:r>
          </a:p>
          <a:p>
            <a:r>
              <a:rPr lang="en-US" altLang="en-US"/>
              <a:t>VAT 64% siêu lạ cần nhấn mạnh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7AF59-4B63-42B5-9D39-66DA949FD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C29AED-4914-482A-8151-765FB9338D2B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8FE18DD2-18E6-484E-94F3-B8271DD87B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C4052536-BBC9-4F69-AC8C-DAEB12D004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Á &gt;Âu&gt; Mỹ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2EDFC-CFF4-4241-9B0E-0117912B62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819890-A6C4-433A-986D-576AB280FEB0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B57C03B4-3C2F-410F-94C8-81354BA7F5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35792071-554B-40E5-898F-396B34C5FC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Á &gt;Âu&gt; Mỹ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26CB1-05BB-49B0-9C3E-56404D987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5CCBAF-AA0F-454B-95AF-C83A687605D8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>
            <a:extLst>
              <a:ext uri="{FF2B5EF4-FFF2-40B4-BE49-F238E27FC236}">
                <a16:creationId xmlns:a16="http://schemas.microsoft.com/office/drawing/2014/main" id="{2516E985-302F-4B56-9B04-A36AF013B8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8500"/>
            <a:ext cx="6199188" cy="3487738"/>
          </a:xfrm>
          <a:ln/>
        </p:spPr>
      </p:sp>
      <p:sp>
        <p:nvSpPr>
          <p:cNvPr id="81922" name="Notes Placeholder 2">
            <a:extLst>
              <a:ext uri="{FF2B5EF4-FFF2-40B4-BE49-F238E27FC236}">
                <a16:creationId xmlns:a16="http://schemas.microsoft.com/office/drawing/2014/main" id="{D02A69CA-7201-4FA4-B481-2A9290A1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675" y="4418013"/>
            <a:ext cx="5607050" cy="41798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235" tIns="47617" rIns="95235" bIns="47617"/>
          <a:lstStyle/>
          <a:p>
            <a:pPr marL="0" indent="0" eaLnBrk="1" hangingPunct="1"/>
            <a:r>
              <a:rPr lang="en-US" altLang="en-US"/>
              <a:t>Các loại nhiễm khuẩn bv thường gặp là viêm phổi thở máy, nhiễm trùng huyết </a:t>
            </a:r>
          </a:p>
        </p:txBody>
      </p:sp>
      <p:sp>
        <p:nvSpPr>
          <p:cNvPr id="81923" name="Slide Number Placeholder 3">
            <a:extLst>
              <a:ext uri="{FF2B5EF4-FFF2-40B4-BE49-F238E27FC236}">
                <a16:creationId xmlns:a16="http://schemas.microsoft.com/office/drawing/2014/main" id="{8F2BD255-4311-4CB7-829D-72828F34AD89}"/>
              </a:ext>
            </a:extLst>
          </p:cNvPr>
          <p:cNvSpPr txBox="1">
            <a:spLocks noGrp="1"/>
          </p:cNvSpPr>
          <p:nvPr/>
        </p:nvSpPr>
        <p:spPr bwMode="auto">
          <a:xfrm>
            <a:off x="3971925" y="8829675"/>
            <a:ext cx="3036888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235" tIns="47617" rIns="95235" bIns="47617" anchor="b"/>
          <a:lstStyle>
            <a:lvl1pPr defTabSz="952500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 defTabSz="952500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 defTabSz="952500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 defTabSz="952500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 defTabSz="952500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87A49AC-4FFD-4EB4-ACAD-7D07BF5F6539}" type="slidenum">
              <a:rPr lang="en-US" altLang="en-US" sz="13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022624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967BDE3E-0EFC-4BD7-9820-904D520637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68EE696A-661A-4F47-84D5-FF6AEDC320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Á &gt;Âu&gt; Mỹ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6FAD6-B006-48FF-879F-4BE45EFBF4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F99323-2450-497A-B4B9-FE61F8C10C49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9CB08106-9EBA-4CD5-BC19-E24157D274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6438"/>
            <a:ext cx="6265863" cy="3525837"/>
          </a:xfrm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97EB12B-D416-466B-9FFE-B80AE83AAB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04900" y="4313238"/>
            <a:ext cx="5359400" cy="4479925"/>
          </a:xfrm>
          <a:noFill/>
        </p:spPr>
        <p:txBody>
          <a:bodyPr lIns="93870" tIns="46934" rIns="93870" bIns="46934"/>
          <a:lstStyle/>
          <a:p>
            <a:pPr eaLnBrk="1" hangingPunct="1">
              <a:tabLst>
                <a:tab pos="114300" algn="l"/>
              </a:tabLst>
            </a:pPr>
            <a:r>
              <a:rPr lang="en-US" altLang="en-US" sz="1000" b="1"/>
              <a:t>Most Common Isolates: All ICU HAP vs VAP</a:t>
            </a:r>
          </a:p>
          <a:p>
            <a:pPr eaLnBrk="1" hangingPunct="1">
              <a:tabLst>
                <a:tab pos="114300" algn="l"/>
              </a:tabLst>
            </a:pPr>
            <a:r>
              <a:rPr lang="en-US" altLang="en-US" sz="1000"/>
              <a:t>Gram-positive organisms have emerged as important pathogens in HAP and VAP.</a:t>
            </a:r>
            <a:r>
              <a:rPr lang="en-US" altLang="en-US" sz="1000" baseline="30000"/>
              <a:t>1</a:t>
            </a:r>
          </a:p>
          <a:p>
            <a:pPr eaLnBrk="1" hangingPunct="1">
              <a:tabLst>
                <a:tab pos="114300" algn="l"/>
              </a:tabLst>
            </a:pPr>
            <a:r>
              <a:rPr lang="en-US" altLang="en-US" sz="1000"/>
              <a:t>Among gram-positive pathogens, </a:t>
            </a:r>
            <a:r>
              <a:rPr lang="en-US" altLang="en-US" sz="1000" i="1"/>
              <a:t>S aureus</a:t>
            </a:r>
            <a:r>
              <a:rPr lang="en-US" altLang="en-US" sz="1000"/>
              <a:t> is the most common cause of nosocomial pneumonia.</a:t>
            </a:r>
            <a:r>
              <a:rPr lang="en-US" altLang="en-US" sz="1000" baseline="30000"/>
              <a:t> </a:t>
            </a:r>
            <a:r>
              <a:rPr lang="en-US" altLang="en-US" sz="1000"/>
              <a:t>The most current data from the Centers for Disease Control and Prevention (CDC) have documented that </a:t>
            </a:r>
            <a:r>
              <a:rPr lang="en-US" altLang="en-US" sz="1000" i="1"/>
              <a:t>S aureus</a:t>
            </a:r>
            <a:r>
              <a:rPr lang="en-US" altLang="en-US" sz="1000"/>
              <a:t> and </a:t>
            </a:r>
            <a:r>
              <a:rPr lang="en-US" altLang="en-US" sz="1000" i="1"/>
              <a:t>Pseudomonas aeruginosa</a:t>
            </a:r>
            <a:r>
              <a:rPr lang="en-US" altLang="en-US" sz="1000"/>
              <a:t> are the 2 leading microbial pathogens in the etiology of HAP.</a:t>
            </a:r>
            <a:r>
              <a:rPr lang="en-US" altLang="en-US" sz="1000" baseline="30000"/>
              <a:t>1</a:t>
            </a:r>
          </a:p>
          <a:p>
            <a:pPr eaLnBrk="1" hangingPunct="1">
              <a:tabLst>
                <a:tab pos="114300" algn="l"/>
              </a:tabLst>
            </a:pPr>
            <a:r>
              <a:rPr lang="en-US" altLang="en-US" sz="1000"/>
              <a:t>The study by Fridkin evaluated more than 22,923 isolates; the study offered in the CDC evaluated over 39,810 isolates in ICU patients.</a:t>
            </a:r>
            <a:r>
              <a:rPr lang="en-US" altLang="en-US" sz="1000" baseline="30000"/>
              <a:t>2</a:t>
            </a:r>
          </a:p>
          <a:p>
            <a:pPr eaLnBrk="1" hangingPunct="1">
              <a:tabLst>
                <a:tab pos="114300" algn="l"/>
              </a:tabLst>
            </a:pPr>
            <a:endParaRPr lang="en-US" altLang="en-US" sz="1000"/>
          </a:p>
          <a:p>
            <a:pPr eaLnBrk="1" hangingPunct="1">
              <a:buFontTx/>
              <a:buChar char="•"/>
              <a:tabLst>
                <a:tab pos="114300" algn="l"/>
              </a:tabLst>
            </a:pPr>
            <a:endParaRPr lang="en-US" altLang="en-US" sz="1000"/>
          </a:p>
          <a:p>
            <a:pPr eaLnBrk="1" hangingPunct="1">
              <a:tabLst>
                <a:tab pos="114300" algn="l"/>
              </a:tabLst>
            </a:pPr>
            <a:endParaRPr lang="en-US" altLang="en-US" sz="1000"/>
          </a:p>
          <a:p>
            <a:pPr eaLnBrk="1" hangingPunct="1">
              <a:tabLst>
                <a:tab pos="114300" algn="l"/>
              </a:tabLst>
            </a:pPr>
            <a:endParaRPr lang="en-US" altLang="en-US" sz="1000"/>
          </a:p>
          <a:p>
            <a:pPr eaLnBrk="1" hangingPunct="1">
              <a:tabLst>
                <a:tab pos="114300" algn="l"/>
              </a:tabLst>
            </a:pPr>
            <a:endParaRPr lang="en-US" altLang="en-US" sz="1000"/>
          </a:p>
          <a:p>
            <a:pPr eaLnBrk="1" hangingPunct="1">
              <a:tabLst>
                <a:tab pos="114300" algn="l"/>
              </a:tabLst>
            </a:pPr>
            <a:endParaRPr lang="en-US" altLang="en-US" sz="900"/>
          </a:p>
          <a:p>
            <a:pPr eaLnBrk="1" hangingPunct="1">
              <a:tabLst>
                <a:tab pos="114300" algn="l"/>
              </a:tabLst>
            </a:pPr>
            <a:endParaRPr lang="en-US" altLang="en-US" sz="900"/>
          </a:p>
          <a:p>
            <a:pPr eaLnBrk="1" hangingPunct="1">
              <a:tabLst>
                <a:tab pos="114300" algn="l"/>
              </a:tabLst>
            </a:pPr>
            <a:endParaRPr lang="en-US" altLang="en-US" sz="900" b="1"/>
          </a:p>
          <a:p>
            <a:pPr eaLnBrk="1" hangingPunct="1">
              <a:tabLst>
                <a:tab pos="114300" algn="l"/>
              </a:tabLst>
            </a:pPr>
            <a:endParaRPr lang="en-US" altLang="en-US" sz="900" b="1"/>
          </a:p>
          <a:p>
            <a:pPr eaLnBrk="1" hangingPunct="1">
              <a:tabLst>
                <a:tab pos="114300" algn="l"/>
              </a:tabLst>
            </a:pPr>
            <a:endParaRPr lang="en-US" altLang="en-US" sz="900" b="1"/>
          </a:p>
          <a:p>
            <a:pPr eaLnBrk="1" hangingPunct="1">
              <a:tabLst>
                <a:tab pos="114300" algn="l"/>
              </a:tabLst>
            </a:pPr>
            <a:r>
              <a:rPr lang="en-US" altLang="en-US" sz="900" b="1"/>
              <a:t>References</a:t>
            </a:r>
          </a:p>
          <a:p>
            <a:pPr eaLnBrk="1" hangingPunct="1">
              <a:tabLst>
                <a:tab pos="114300" algn="l"/>
              </a:tabLst>
            </a:pPr>
            <a:r>
              <a:rPr lang="en-US" altLang="en-US" sz="900" b="1"/>
              <a:t>1.</a:t>
            </a:r>
            <a:r>
              <a:rPr lang="en-US" altLang="en-US" sz="900"/>
              <a:t> Centers for Disease Control and Prevention. National Nosocomial Infections Surveillance (NNIS) System report, data summary from January 1990-May 1999, issued June 1999. </a:t>
            </a:r>
            <a:r>
              <a:rPr lang="en-US" altLang="en-US" sz="900" i="1"/>
              <a:t>Am J Infect Control</a:t>
            </a:r>
            <a:r>
              <a:rPr lang="en-US" altLang="en-US" sz="900"/>
              <a:t>. 1999;27:520-532. </a:t>
            </a:r>
          </a:p>
          <a:p>
            <a:pPr eaLnBrk="1" hangingPunct="1">
              <a:tabLst>
                <a:tab pos="114300" algn="l"/>
              </a:tabLst>
            </a:pPr>
            <a:r>
              <a:rPr lang="en-US" altLang="en-US" sz="900" b="1"/>
              <a:t>2.</a:t>
            </a:r>
            <a:r>
              <a:rPr lang="en-US" altLang="en-US" sz="900"/>
              <a:t> Fridkin SK, Welbel SF, Weinstein RA. Magnitude and prevention of nosocomial infections in the intensive care unit. </a:t>
            </a:r>
            <a:r>
              <a:rPr lang="en-US" altLang="en-US" sz="900" i="1"/>
              <a:t>Infect Dis Clin North Am</a:t>
            </a:r>
            <a:r>
              <a:rPr lang="en-US" altLang="en-US" sz="900"/>
              <a:t>. 1997;11:479-496. </a:t>
            </a:r>
          </a:p>
        </p:txBody>
      </p:sp>
    </p:spTree>
    <p:extLst>
      <p:ext uri="{BB962C8B-B14F-4D97-AF65-F5344CB8AC3E}">
        <p14:creationId xmlns:p14="http://schemas.microsoft.com/office/powerpoint/2010/main" val="915056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65BC25-0982-409E-84A7-7581ED447590}" type="slidenum">
              <a:rPr lang="en-GB"/>
              <a:pPr/>
              <a:t>20</a:t>
            </a:fld>
            <a:endParaRPr lang="en-GB"/>
          </a:p>
        </p:txBody>
      </p:sp>
      <p:sp>
        <p:nvSpPr>
          <p:cNvPr id="1254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8063" cy="3425825"/>
          </a:xfrm>
          <a:ln/>
        </p:spPr>
      </p:sp>
      <p:sp>
        <p:nvSpPr>
          <p:cNvPr id="1254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109" y="4342666"/>
            <a:ext cx="5025783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1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277691-C2F4-4DE3-96FC-22EDE94A92F1}" type="slidenum">
              <a:rPr lang="en-GB"/>
              <a:pPr/>
              <a:t>21</a:t>
            </a:fld>
            <a:endParaRPr lang="en-GB"/>
          </a:p>
        </p:txBody>
      </p:sp>
      <p:sp>
        <p:nvSpPr>
          <p:cNvPr id="134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5288" y="692150"/>
            <a:ext cx="6069012" cy="3414713"/>
          </a:xfrm>
          <a:ln/>
        </p:spPr>
      </p:sp>
      <p:sp>
        <p:nvSpPr>
          <p:cNvPr id="134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109" y="4342666"/>
            <a:ext cx="5025783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50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BF0F98D7-42F3-4F50-9A88-D28F8566F5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4850"/>
            <a:ext cx="6264275" cy="3524250"/>
          </a:xfrm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F9D015EB-D3ED-404E-8DAD-9BDA49396C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4750" y="4310063"/>
            <a:ext cx="4760913" cy="4229100"/>
          </a:xfrm>
          <a:noFill/>
        </p:spPr>
        <p:txBody>
          <a:bodyPr/>
          <a:lstStyle/>
          <a:p>
            <a:pPr eaLnBrk="1" hangingPunct="1">
              <a:tabLst>
                <a:tab pos="114300" algn="l"/>
              </a:tabLst>
            </a:pPr>
            <a:r>
              <a:rPr lang="en-US" altLang="en-US" sz="1000" b="1"/>
              <a:t>Importance of Initial, Appropriate Antibiotic Therapy</a:t>
            </a:r>
            <a:endParaRPr lang="en-US" altLang="en-US" sz="1000" baseline="30000"/>
          </a:p>
          <a:p>
            <a:pPr marL="228600" lvl="1" indent="-114300" eaLnBrk="1" hangingPunct="1">
              <a:buFont typeface="Wingdings" panose="05000000000000000000" pitchFamily="2" charset="2"/>
              <a:buChar char="§"/>
              <a:tabLst>
                <a:tab pos="114300" algn="l"/>
              </a:tabLst>
            </a:pPr>
            <a:r>
              <a:rPr lang="en-US" altLang="en-US" sz="1000"/>
              <a:t>Study objective: To evaluate the relationship between inadequate antimicrobial treatment of infections (both community-acquired and nosocomial infections) and hospital mortality for patients requiring ICU admission</a:t>
            </a:r>
            <a:r>
              <a:rPr lang="en-US" altLang="en-US" sz="1000" baseline="30000"/>
              <a:t>1</a:t>
            </a:r>
          </a:p>
          <a:p>
            <a:pPr marL="228600" lvl="1" indent="-114300" eaLnBrk="1" hangingPunct="1">
              <a:buFont typeface="Wingdings" panose="05000000000000000000" pitchFamily="2" charset="2"/>
              <a:buChar char="§"/>
              <a:tabLst>
                <a:tab pos="114300" algn="l"/>
              </a:tabLst>
            </a:pPr>
            <a:r>
              <a:rPr lang="en-US" altLang="en-US" sz="1000"/>
              <a:t>Study design: Prospective cohort study at a Missouri hospital, July 1997 through March 1998</a:t>
            </a:r>
            <a:r>
              <a:rPr lang="en-US" altLang="en-US" sz="1000" baseline="30000"/>
              <a:t>1</a:t>
            </a:r>
          </a:p>
          <a:p>
            <a:pPr marL="228600" lvl="1" indent="-114300" eaLnBrk="1" hangingPunct="1">
              <a:buFont typeface="Wingdings" panose="05000000000000000000" pitchFamily="2" charset="2"/>
              <a:buChar char="§"/>
              <a:tabLst>
                <a:tab pos="114300" algn="l"/>
              </a:tabLst>
            </a:pPr>
            <a:r>
              <a:rPr lang="en-US" altLang="en-US" sz="1000"/>
              <a:t>The 169 patients who initially received inadequate antimicrobial therapy for infection represented 26% of the 655 patients assessed to have either community-acquired or nosocomial infections</a:t>
            </a:r>
            <a:r>
              <a:rPr lang="en-US" altLang="en-US" sz="1000" baseline="30000"/>
              <a:t>1</a:t>
            </a:r>
          </a:p>
          <a:p>
            <a:pPr marL="228600" lvl="1" indent="-114300" eaLnBrk="1" hangingPunct="1">
              <a:buFont typeface="Wingdings" panose="05000000000000000000" pitchFamily="2" charset="2"/>
              <a:buChar char="§"/>
              <a:tabLst>
                <a:tab pos="114300" algn="l"/>
              </a:tabLst>
            </a:pPr>
            <a:r>
              <a:rPr lang="en-US" altLang="en-US" sz="1000"/>
              <a:t>All-cause mortality was 52% in patients receiving inadequate antimicrobial therapy versus 24% in those receiving adequate therapy (</a:t>
            </a:r>
            <a:r>
              <a:rPr lang="en-US" altLang="en-US" sz="1000" i="1"/>
              <a:t>P</a:t>
            </a:r>
            <a:r>
              <a:rPr lang="en-US" altLang="en-US" sz="1000"/>
              <a:t>&lt;.001)</a:t>
            </a:r>
            <a:r>
              <a:rPr lang="en-US" altLang="en-US" sz="1000" baseline="30000"/>
              <a:t>1</a:t>
            </a:r>
          </a:p>
          <a:p>
            <a:pPr marL="228600" lvl="1" indent="-114300" eaLnBrk="1" hangingPunct="1">
              <a:buFont typeface="Wingdings" panose="05000000000000000000" pitchFamily="2" charset="2"/>
              <a:buChar char="§"/>
              <a:tabLst>
                <a:tab pos="114300" algn="l"/>
              </a:tabLst>
            </a:pPr>
            <a:r>
              <a:rPr lang="en-US" altLang="en-US" sz="1000"/>
              <a:t>Infection-related mortality was 42% in patients receiving inadequate therapy versus 18% in those receiving adequate therapy</a:t>
            </a:r>
            <a:r>
              <a:rPr lang="en-US" altLang="en-US" sz="1000" baseline="30000"/>
              <a:t>1</a:t>
            </a:r>
          </a:p>
          <a:p>
            <a:pPr marL="228600" lvl="1" indent="-114300" eaLnBrk="1" hangingPunct="1">
              <a:buFont typeface="Wingdings" panose="05000000000000000000" pitchFamily="2" charset="2"/>
              <a:buChar char="§"/>
              <a:tabLst>
                <a:tab pos="114300" algn="l"/>
              </a:tabLst>
            </a:pPr>
            <a:r>
              <a:rPr lang="en-US" altLang="en-US" sz="1000"/>
              <a:t>Risk factors for mortality included prior antibiotic therapy (odds ratio [OR]=3.39) and bloodstream infection (OR=1.88) (data not shown on slide)</a:t>
            </a:r>
            <a:r>
              <a:rPr lang="en-US" altLang="en-US" sz="1000" baseline="30000"/>
              <a:t>1</a:t>
            </a:r>
          </a:p>
          <a:p>
            <a:pPr eaLnBrk="1" hangingPunct="1">
              <a:tabLst>
                <a:tab pos="114300" algn="l"/>
              </a:tabLst>
            </a:pPr>
            <a:endParaRPr lang="en-US" altLang="en-US" sz="1000"/>
          </a:p>
          <a:p>
            <a:pPr eaLnBrk="1" hangingPunct="1">
              <a:tabLst>
                <a:tab pos="114300" algn="l"/>
              </a:tabLst>
            </a:pPr>
            <a:endParaRPr lang="en-US" altLang="en-US" sz="900" b="1"/>
          </a:p>
          <a:p>
            <a:pPr eaLnBrk="1" hangingPunct="1">
              <a:tabLst>
                <a:tab pos="114300" algn="l"/>
              </a:tabLst>
            </a:pPr>
            <a:r>
              <a:rPr lang="en-US" altLang="en-US" sz="900" b="1"/>
              <a:t>Reference</a:t>
            </a:r>
          </a:p>
          <a:p>
            <a:pPr eaLnBrk="1" hangingPunct="1">
              <a:tabLst>
                <a:tab pos="114300" algn="l"/>
              </a:tabLst>
            </a:pPr>
            <a:r>
              <a:rPr lang="en-US" altLang="en-US" sz="900" b="1"/>
              <a:t>1.</a:t>
            </a:r>
            <a:r>
              <a:rPr lang="en-US" altLang="en-US" sz="900"/>
              <a:t> Kollef MH, Sherman G, Ward S, Fraser VJ. Inadequate antimicrobial treatment of infections: a risk factor for hospital mortality among critically ill patients. </a:t>
            </a:r>
            <a:r>
              <a:rPr lang="en-US" altLang="en-US" sz="900" i="1"/>
              <a:t>Chest.</a:t>
            </a:r>
            <a:r>
              <a:rPr lang="en-US" altLang="en-US" sz="900"/>
              <a:t> 1999;115:462-474.</a:t>
            </a:r>
          </a:p>
          <a:p>
            <a:pPr eaLnBrk="1" hangingPunct="1">
              <a:spcBef>
                <a:spcPct val="0"/>
              </a:spcBef>
              <a:tabLst>
                <a:tab pos="114300" algn="l"/>
              </a:tabLst>
            </a:pPr>
            <a:endParaRPr lang="en-US" altLang="en-US" sz="9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Rectangle 7">
            <a:extLst>
              <a:ext uri="{FF2B5EF4-FFF2-40B4-BE49-F238E27FC236}">
                <a16:creationId xmlns:a16="http://schemas.microsoft.com/office/drawing/2014/main" id="{9698723C-581C-425C-AE57-F22DBC4D22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04AEA8-AC5B-4479-869F-56AB218AE7C2}" type="slidenum">
              <a:rPr lang="en-US" altLang="en-US" sz="1300" smtClean="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300"/>
          </a:p>
        </p:txBody>
      </p:sp>
      <p:sp>
        <p:nvSpPr>
          <p:cNvPr id="166914" name="Rectangle 7">
            <a:extLst>
              <a:ext uri="{FF2B5EF4-FFF2-40B4-BE49-F238E27FC236}">
                <a16:creationId xmlns:a16="http://schemas.microsoft.com/office/drawing/2014/main" id="{8077B75E-E4CE-408B-AD8F-A8570A37AA6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0338" y="8828088"/>
            <a:ext cx="30384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8054D38-5B7F-4DBE-B5F8-CF05BA50EF0E}" type="slidenum">
              <a:rPr lang="en-US" altLang="en-US"/>
              <a:pPr algn="r" eaLnBrk="1" hangingPunct="1">
                <a:spcBef>
                  <a:spcPct val="0"/>
                </a:spcBef>
                <a:buFontTx/>
                <a:buNone/>
              </a:pPr>
              <a:t>26</a:t>
            </a:fld>
            <a:endParaRPr lang="en-US" altLang="en-US"/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6B36CAE8-5E06-4A2A-B738-DDE3FCA17C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D3FE4A2F-E65A-431E-B243-8E32F3226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Sau 2-3 ngày kiểm tra các đáp  ứng lâm sàng: Nhiệt độ, bạch cầu, XQ, PaO2, ĐÀM có trong, chức năng tạng có phục hồi…?</a:t>
            </a:r>
          </a:p>
          <a:p>
            <a:r>
              <a:rPr lang="en-US" altLang="en-US"/>
              <a:t>NNkhác: có thể bị vi rút, nhiễm nấm…</a:t>
            </a:r>
            <a:endParaRPr lang="vi-V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F6942827-3937-46BE-9CAD-A739F6F803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6438"/>
            <a:ext cx="6265863" cy="3525837"/>
          </a:xfrm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CBCB0F3-08D8-4368-B4BC-7EE56F93D2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04900" y="4313238"/>
            <a:ext cx="5359400" cy="4479925"/>
          </a:xfrm>
          <a:noFill/>
        </p:spPr>
        <p:txBody>
          <a:bodyPr lIns="93870" tIns="46934" rIns="93870" bIns="46934"/>
          <a:lstStyle/>
          <a:p>
            <a:pPr eaLnBrk="1" hangingPunct="1">
              <a:tabLst>
                <a:tab pos="114300" algn="l"/>
              </a:tabLst>
            </a:pPr>
            <a:r>
              <a:rPr lang="en-US" altLang="en-US" sz="1000" b="1"/>
              <a:t>Most Common Isolates: All ICU HAP vs VAP</a:t>
            </a:r>
          </a:p>
          <a:p>
            <a:pPr eaLnBrk="1" hangingPunct="1">
              <a:tabLst>
                <a:tab pos="114300" algn="l"/>
              </a:tabLst>
            </a:pPr>
            <a:r>
              <a:rPr lang="en-US" altLang="en-US" sz="1000"/>
              <a:t>Gram-positive organisms have emerged as important pathogens in HAP and VAP.</a:t>
            </a:r>
            <a:r>
              <a:rPr lang="en-US" altLang="en-US" sz="1000" baseline="30000"/>
              <a:t>1</a:t>
            </a:r>
          </a:p>
          <a:p>
            <a:pPr eaLnBrk="1" hangingPunct="1">
              <a:tabLst>
                <a:tab pos="114300" algn="l"/>
              </a:tabLst>
            </a:pPr>
            <a:r>
              <a:rPr lang="en-US" altLang="en-US" sz="1000"/>
              <a:t>Among gram-positive pathogens, </a:t>
            </a:r>
            <a:r>
              <a:rPr lang="en-US" altLang="en-US" sz="1000" i="1"/>
              <a:t>S aureus</a:t>
            </a:r>
            <a:r>
              <a:rPr lang="en-US" altLang="en-US" sz="1000"/>
              <a:t> is the most common cause of nosocomial pneumonia.</a:t>
            </a:r>
            <a:r>
              <a:rPr lang="en-US" altLang="en-US" sz="1000" baseline="30000"/>
              <a:t> </a:t>
            </a:r>
            <a:r>
              <a:rPr lang="en-US" altLang="en-US" sz="1000"/>
              <a:t>The most current data from the Centers for Disease Control and Prevention (CDC) have documented that </a:t>
            </a:r>
            <a:r>
              <a:rPr lang="en-US" altLang="en-US" sz="1000" i="1"/>
              <a:t>S aureus</a:t>
            </a:r>
            <a:r>
              <a:rPr lang="en-US" altLang="en-US" sz="1000"/>
              <a:t> and </a:t>
            </a:r>
            <a:r>
              <a:rPr lang="en-US" altLang="en-US" sz="1000" i="1"/>
              <a:t>Pseudomonas aeruginosa</a:t>
            </a:r>
            <a:r>
              <a:rPr lang="en-US" altLang="en-US" sz="1000"/>
              <a:t> are the 2 leading microbial pathogens in the etiology of HAP.</a:t>
            </a:r>
            <a:r>
              <a:rPr lang="en-US" altLang="en-US" sz="1000" baseline="30000"/>
              <a:t>1</a:t>
            </a:r>
          </a:p>
          <a:p>
            <a:pPr eaLnBrk="1" hangingPunct="1">
              <a:tabLst>
                <a:tab pos="114300" algn="l"/>
              </a:tabLst>
            </a:pPr>
            <a:r>
              <a:rPr lang="en-US" altLang="en-US" sz="1000"/>
              <a:t>The study by Fridkin evaluated more than 22,923 isolates; the study offered in the CDC evaluated over 39,810 isolates in ICU patients.</a:t>
            </a:r>
            <a:r>
              <a:rPr lang="en-US" altLang="en-US" sz="1000" baseline="30000"/>
              <a:t>2</a:t>
            </a:r>
          </a:p>
          <a:p>
            <a:pPr eaLnBrk="1" hangingPunct="1">
              <a:tabLst>
                <a:tab pos="114300" algn="l"/>
              </a:tabLst>
            </a:pPr>
            <a:endParaRPr lang="en-US" altLang="en-US" sz="1000"/>
          </a:p>
          <a:p>
            <a:pPr eaLnBrk="1" hangingPunct="1">
              <a:buFontTx/>
              <a:buChar char="•"/>
              <a:tabLst>
                <a:tab pos="114300" algn="l"/>
              </a:tabLst>
            </a:pPr>
            <a:endParaRPr lang="en-US" altLang="en-US" sz="1000"/>
          </a:p>
          <a:p>
            <a:pPr eaLnBrk="1" hangingPunct="1">
              <a:tabLst>
                <a:tab pos="114300" algn="l"/>
              </a:tabLst>
            </a:pPr>
            <a:endParaRPr lang="en-US" altLang="en-US" sz="1000"/>
          </a:p>
          <a:p>
            <a:pPr eaLnBrk="1" hangingPunct="1">
              <a:tabLst>
                <a:tab pos="114300" algn="l"/>
              </a:tabLst>
            </a:pPr>
            <a:endParaRPr lang="en-US" altLang="en-US" sz="1000"/>
          </a:p>
          <a:p>
            <a:pPr eaLnBrk="1" hangingPunct="1">
              <a:tabLst>
                <a:tab pos="114300" algn="l"/>
              </a:tabLst>
            </a:pPr>
            <a:endParaRPr lang="en-US" altLang="en-US" sz="1000"/>
          </a:p>
          <a:p>
            <a:pPr eaLnBrk="1" hangingPunct="1">
              <a:tabLst>
                <a:tab pos="114300" algn="l"/>
              </a:tabLst>
            </a:pPr>
            <a:endParaRPr lang="en-US" altLang="en-US" sz="900"/>
          </a:p>
          <a:p>
            <a:pPr eaLnBrk="1" hangingPunct="1">
              <a:tabLst>
                <a:tab pos="114300" algn="l"/>
              </a:tabLst>
            </a:pPr>
            <a:endParaRPr lang="en-US" altLang="en-US" sz="900"/>
          </a:p>
          <a:p>
            <a:pPr eaLnBrk="1" hangingPunct="1">
              <a:tabLst>
                <a:tab pos="114300" algn="l"/>
              </a:tabLst>
            </a:pPr>
            <a:endParaRPr lang="en-US" altLang="en-US" sz="900" b="1"/>
          </a:p>
          <a:p>
            <a:pPr eaLnBrk="1" hangingPunct="1">
              <a:tabLst>
                <a:tab pos="114300" algn="l"/>
              </a:tabLst>
            </a:pPr>
            <a:endParaRPr lang="en-US" altLang="en-US" sz="900" b="1"/>
          </a:p>
          <a:p>
            <a:pPr eaLnBrk="1" hangingPunct="1">
              <a:tabLst>
                <a:tab pos="114300" algn="l"/>
              </a:tabLst>
            </a:pPr>
            <a:endParaRPr lang="en-US" altLang="en-US" sz="900" b="1"/>
          </a:p>
          <a:p>
            <a:pPr eaLnBrk="1" hangingPunct="1">
              <a:tabLst>
                <a:tab pos="114300" algn="l"/>
              </a:tabLst>
            </a:pPr>
            <a:r>
              <a:rPr lang="en-US" altLang="en-US" sz="900" b="1"/>
              <a:t>References</a:t>
            </a:r>
          </a:p>
          <a:p>
            <a:pPr eaLnBrk="1" hangingPunct="1">
              <a:tabLst>
                <a:tab pos="114300" algn="l"/>
              </a:tabLst>
            </a:pPr>
            <a:r>
              <a:rPr lang="en-US" altLang="en-US" sz="900" b="1"/>
              <a:t>1.</a:t>
            </a:r>
            <a:r>
              <a:rPr lang="en-US" altLang="en-US" sz="900"/>
              <a:t> Centers for Disease Control and Prevention. National Nosocomial Infections Surveillance (NNIS) System report, data summary from January 1990-May 1999, issued June 1999. </a:t>
            </a:r>
            <a:r>
              <a:rPr lang="en-US" altLang="en-US" sz="900" i="1"/>
              <a:t>Am J Infect Control</a:t>
            </a:r>
            <a:r>
              <a:rPr lang="en-US" altLang="en-US" sz="900"/>
              <a:t>. 1999;27:520-532. </a:t>
            </a:r>
          </a:p>
          <a:p>
            <a:pPr eaLnBrk="1" hangingPunct="1">
              <a:tabLst>
                <a:tab pos="114300" algn="l"/>
              </a:tabLst>
            </a:pPr>
            <a:r>
              <a:rPr lang="en-US" altLang="en-US" sz="900" b="1"/>
              <a:t>2.</a:t>
            </a:r>
            <a:r>
              <a:rPr lang="en-US" altLang="en-US" sz="900"/>
              <a:t> Fridkin SK, Welbel SF, Weinstein RA. Magnitude and prevention of nosocomial infections in the intensive care unit. </a:t>
            </a:r>
            <a:r>
              <a:rPr lang="en-US" altLang="en-US" sz="900" i="1"/>
              <a:t>Infect Dis Clin North Am</a:t>
            </a:r>
            <a:r>
              <a:rPr lang="en-US" altLang="en-US" sz="900"/>
              <a:t>. 1997;11:479-496.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Slide Image Placeholder 1">
            <a:extLst>
              <a:ext uri="{FF2B5EF4-FFF2-40B4-BE49-F238E27FC236}">
                <a16:creationId xmlns:a16="http://schemas.microsoft.com/office/drawing/2014/main" id="{70E727A1-06FA-480F-8966-185C9676C6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6" name="Notes Placeholder 2">
            <a:extLst>
              <a:ext uri="{FF2B5EF4-FFF2-40B4-BE49-F238E27FC236}">
                <a16:creationId xmlns:a16="http://schemas.microsoft.com/office/drawing/2014/main" id="{993583AD-A691-41DE-846F-589C09793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75107" name="Header Placeholder 3">
            <a:extLst>
              <a:ext uri="{FF2B5EF4-FFF2-40B4-BE49-F238E27FC236}">
                <a16:creationId xmlns:a16="http://schemas.microsoft.com/office/drawing/2014/main" id="{C010429C-6D43-46E4-BE1F-E9BFB86C34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75108" name="Footer Placeholder 4">
            <a:extLst>
              <a:ext uri="{FF2B5EF4-FFF2-40B4-BE49-F238E27FC236}">
                <a16:creationId xmlns:a16="http://schemas.microsoft.com/office/drawing/2014/main" id="{4D7D2E8E-A1A8-4627-87BA-6CA0B0C7CB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75109" name="Slide Number Placeholder 5">
            <a:extLst>
              <a:ext uri="{FF2B5EF4-FFF2-40B4-BE49-F238E27FC236}">
                <a16:creationId xmlns:a16="http://schemas.microsoft.com/office/drawing/2014/main" id="{4455E04D-54FC-44BE-BA9F-CCB0D5EC9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5D790FF-C552-451A-B163-5B1F794418B3}" type="slidenum">
              <a:rPr lang="en-US" altLang="en-US" smtClean="0">
                <a:solidFill>
                  <a:srgbClr val="000000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F37161D-893A-40EC-AAEB-6516156A34F1}" type="datetimeFigureOut">
              <a:rPr lang="en-US" smtClean="0"/>
              <a:pPr/>
              <a:t>05-May-20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A19B87A-2FB7-4ABF-B23E-5CEE0D6ABC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89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7161D-893A-40EC-AAEB-6516156A34F1}" type="datetimeFigureOut">
              <a:rPr lang="en-US" smtClean="0"/>
              <a:pPr/>
              <a:t>05-May-20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9B87A-2FB7-4ABF-B23E-5CEE0D6ABC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33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7161D-893A-40EC-AAEB-6516156A34F1}" type="datetimeFigureOut">
              <a:rPr lang="en-US" smtClean="0"/>
              <a:pPr/>
              <a:t>05-May-20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9B87A-2FB7-4ABF-B23E-5CEE0D6ABC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1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7161D-893A-40EC-AAEB-6516156A34F1}" type="datetimeFigureOut">
              <a:rPr lang="en-US" smtClean="0"/>
              <a:pPr/>
              <a:t>05-May-20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9B87A-2FB7-4ABF-B23E-5CEE0D6ABC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33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7161D-893A-40EC-AAEB-6516156A34F1}" type="datetimeFigureOut">
              <a:rPr lang="en-US" smtClean="0"/>
              <a:pPr/>
              <a:t>05-May-20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9B87A-2FB7-4ABF-B23E-5CEE0D6ABC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68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7161D-893A-40EC-AAEB-6516156A34F1}" type="datetimeFigureOut">
              <a:rPr lang="en-US" smtClean="0"/>
              <a:pPr/>
              <a:t>05-May-20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9B87A-2FB7-4ABF-B23E-5CEE0D6ABC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55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7161D-893A-40EC-AAEB-6516156A34F1}" type="datetimeFigureOut">
              <a:rPr lang="en-US" smtClean="0"/>
              <a:pPr/>
              <a:t>05-May-20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9B87A-2FB7-4ABF-B23E-5CEE0D6ABC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37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7161D-893A-40EC-AAEB-6516156A34F1}" type="datetimeFigureOut">
              <a:rPr lang="en-US" smtClean="0"/>
              <a:pPr/>
              <a:t>05-May-20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9B87A-2FB7-4ABF-B23E-5CEE0D6ABC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17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7161D-893A-40EC-AAEB-6516156A34F1}" type="datetimeFigureOut">
              <a:rPr lang="en-US" smtClean="0"/>
              <a:pPr/>
              <a:t>05-May-20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9B87A-2FB7-4ABF-B23E-5CEE0D6ABC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7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465138"/>
            <a:ext cx="10972800" cy="914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94409" y="6407532"/>
            <a:ext cx="390144" cy="283464"/>
          </a:xfrm>
          <a:prstGeom prst="rect">
            <a:avLst/>
          </a:prstGeom>
        </p:spPr>
        <p:txBody>
          <a:bodyPr/>
          <a:lstStyle/>
          <a:p>
            <a:fld id="{A2885E78-1F86-4A3D-9EE1-B0103B1CEF15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70560" y="250825"/>
            <a:ext cx="5730240" cy="153888"/>
          </a:xfrm>
          <a:prstGeom prst="rect">
            <a:avLst/>
          </a:prstGeom>
        </p:spPr>
        <p:txBody>
          <a:bodyPr rIns="0" bIns="0" anchor="ctr" anchorCtr="0">
            <a:noAutofit/>
          </a:bodyPr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554213" y="1468284"/>
            <a:ext cx="10974916" cy="4272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153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7161D-893A-40EC-AAEB-6516156A34F1}" type="datetimeFigureOut">
              <a:rPr lang="en-US" smtClean="0"/>
              <a:pPr/>
              <a:t>05-May-20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9B87A-2FB7-4ABF-B23E-5CEE0D6ABC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0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7161D-893A-40EC-AAEB-6516156A34F1}" type="datetimeFigureOut">
              <a:rPr lang="en-US" smtClean="0"/>
              <a:pPr/>
              <a:t>05-May-20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9B87A-2FB7-4ABF-B23E-5CEE0D6ABC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54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7161D-893A-40EC-AAEB-6516156A34F1}" type="datetimeFigureOut">
              <a:rPr lang="en-US" smtClean="0"/>
              <a:pPr/>
              <a:t>05-May-20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9B87A-2FB7-4ABF-B23E-5CEE0D6ABC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56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7161D-893A-40EC-AAEB-6516156A34F1}" type="datetimeFigureOut">
              <a:rPr lang="en-US" smtClean="0"/>
              <a:pPr/>
              <a:t>05-May-20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9B87A-2FB7-4ABF-B23E-5CEE0D6ABC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9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7161D-893A-40EC-AAEB-6516156A34F1}" type="datetimeFigureOut">
              <a:rPr lang="en-US" smtClean="0"/>
              <a:pPr/>
              <a:t>05-May-20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9B87A-2FB7-4ABF-B23E-5CEE0D6ABC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38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7161D-893A-40EC-AAEB-6516156A34F1}" type="datetimeFigureOut">
              <a:rPr lang="en-US" smtClean="0"/>
              <a:pPr/>
              <a:t>05-May-20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9B87A-2FB7-4ABF-B23E-5CEE0D6ABC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95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7161D-893A-40EC-AAEB-6516156A34F1}" type="datetimeFigureOut">
              <a:rPr lang="en-US" smtClean="0"/>
              <a:pPr/>
              <a:t>05-May-20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9B87A-2FB7-4ABF-B23E-5CEE0D6ABC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25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7161D-893A-40EC-AAEB-6516156A34F1}" type="datetimeFigureOut">
              <a:rPr lang="en-US" smtClean="0"/>
              <a:pPr/>
              <a:t>05-May-20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9B87A-2FB7-4ABF-B23E-5CEE0D6ABC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F37161D-893A-40EC-AAEB-6516156A34F1}" type="datetimeFigureOut">
              <a:rPr lang="en-US" smtClean="0"/>
              <a:pPr/>
              <a:t>05-May-20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A19B87A-2FB7-4ABF-B23E-5CEE0D6ABC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8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2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w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slide" Target="slide4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3.xml"/><Relationship Id="rId7" Type="http://schemas.openxmlformats.org/officeDocument/2006/relationships/image" Target="../media/image30.png"/><Relationship Id="rId2" Type="http://schemas.openxmlformats.org/officeDocument/2006/relationships/tags" Target="../tags/tag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customXml" Target="../ink/ink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3.png"/><Relationship Id="rId4" Type="http://schemas.openxmlformats.org/officeDocument/2006/relationships/customXml" Target="../ink/ink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customXml" Target="../ink/ink6.xml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customXml" Target="../ink/ink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762000"/>
            <a:ext cx="9448800" cy="1975104"/>
          </a:xfrm>
        </p:spPr>
        <p:txBody>
          <a:bodyPr>
            <a:normAutofit fontScale="90000"/>
          </a:bodyPr>
          <a:lstStyle/>
          <a:p>
            <a:r>
              <a:rPr lang="en-US" sz="8000" b="1" dirty="0" err="1">
                <a:latin typeface="+mn-lt"/>
              </a:rPr>
              <a:t>Điều</a:t>
            </a:r>
            <a:r>
              <a:rPr lang="en-US" sz="8000" b="1" dirty="0">
                <a:latin typeface="+mn-lt"/>
              </a:rPr>
              <a:t> </a:t>
            </a:r>
            <a:r>
              <a:rPr lang="en-US" sz="8000" b="1" dirty="0" err="1">
                <a:latin typeface="+mn-lt"/>
              </a:rPr>
              <a:t>trị</a:t>
            </a:r>
            <a:r>
              <a:rPr lang="en-US" sz="8000" b="1" dirty="0">
                <a:latin typeface="+mn-lt"/>
              </a:rPr>
              <a:t> </a:t>
            </a:r>
            <a:r>
              <a:rPr lang="en-US" sz="8000" b="1" dirty="0" err="1">
                <a:latin typeface="+mn-lt"/>
              </a:rPr>
              <a:t>Viêm</a:t>
            </a:r>
            <a:r>
              <a:rPr lang="en-US" sz="8000" b="1" dirty="0">
                <a:latin typeface="+mn-lt"/>
              </a:rPr>
              <a:t> </a:t>
            </a:r>
            <a:r>
              <a:rPr lang="en-US" sz="8000" b="1" dirty="0" err="1">
                <a:latin typeface="+mn-lt"/>
              </a:rPr>
              <a:t>phổi</a:t>
            </a:r>
            <a:r>
              <a:rPr lang="en-US" sz="8000" b="1" dirty="0">
                <a:latin typeface="+mn-lt"/>
              </a:rPr>
              <a:t> </a:t>
            </a:r>
            <a:r>
              <a:rPr lang="en-US" sz="8000" b="1" dirty="0" err="1">
                <a:latin typeface="+mn-lt"/>
              </a:rPr>
              <a:t>Bệnh</a:t>
            </a:r>
            <a:r>
              <a:rPr lang="en-US" sz="8000" b="1" dirty="0">
                <a:latin typeface="+mn-lt"/>
              </a:rPr>
              <a:t> </a:t>
            </a:r>
            <a:r>
              <a:rPr lang="en-US" sz="8000" b="1" dirty="0" err="1">
                <a:latin typeface="+mn-lt"/>
              </a:rPr>
              <a:t>viện</a:t>
            </a:r>
            <a:endParaRPr lang="en-US" sz="80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5029200"/>
            <a:ext cx="7772400" cy="150876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575"/>
              </a:spcBef>
            </a:pPr>
            <a:r>
              <a:rPr lang="en-US" sz="3200" dirty="0">
                <a:latin typeface="+mn-lt"/>
                <a:cs typeface="Arial" pitchFamily="34" charset="0"/>
              </a:rPr>
              <a:t>Bs TS Lê </a:t>
            </a:r>
            <a:r>
              <a:rPr lang="en-US" sz="3200" dirty="0" err="1">
                <a:latin typeface="+mn-lt"/>
                <a:cs typeface="Arial" pitchFamily="34" charset="0"/>
              </a:rPr>
              <a:t>Thượng</a:t>
            </a:r>
            <a:r>
              <a:rPr lang="en-US" sz="3200" dirty="0">
                <a:latin typeface="+mn-lt"/>
                <a:cs typeface="Arial" pitchFamily="34" charset="0"/>
              </a:rPr>
              <a:t> </a:t>
            </a:r>
            <a:r>
              <a:rPr lang="en-US" sz="3200" dirty="0" err="1">
                <a:latin typeface="+mn-lt"/>
                <a:cs typeface="Arial" pitchFamily="34" charset="0"/>
              </a:rPr>
              <a:t>Vũ</a:t>
            </a:r>
            <a:endParaRPr lang="en-US" dirty="0">
              <a:latin typeface="+mn-lt"/>
              <a:cs typeface="Arial" pitchFamily="34" charset="0"/>
            </a:endParaRPr>
          </a:p>
          <a:p>
            <a:pPr>
              <a:spcBef>
                <a:spcPts val="575"/>
              </a:spcBef>
            </a:pPr>
            <a:r>
              <a:rPr lang="en-US" dirty="0" err="1">
                <a:latin typeface="+mn-lt"/>
                <a:cs typeface="Arial" pitchFamily="34" charset="0"/>
              </a:rPr>
              <a:t>Giảng</a:t>
            </a:r>
            <a:r>
              <a:rPr lang="en-US" dirty="0">
                <a:latin typeface="+mn-lt"/>
                <a:cs typeface="Arial" pitchFamily="34" charset="0"/>
              </a:rPr>
              <a:t> </a:t>
            </a:r>
            <a:r>
              <a:rPr lang="en-US" dirty="0" err="1">
                <a:latin typeface="+mn-lt"/>
                <a:cs typeface="Arial" pitchFamily="34" charset="0"/>
              </a:rPr>
              <a:t>Viên</a:t>
            </a:r>
            <a:r>
              <a:rPr lang="en-US" dirty="0">
                <a:latin typeface="+mn-lt"/>
                <a:cs typeface="Arial" pitchFamily="34" charset="0"/>
              </a:rPr>
              <a:t> BM </a:t>
            </a:r>
            <a:r>
              <a:rPr lang="en-US" dirty="0" err="1">
                <a:latin typeface="+mn-lt"/>
                <a:cs typeface="Arial" pitchFamily="34" charset="0"/>
              </a:rPr>
              <a:t>Nội</a:t>
            </a:r>
            <a:r>
              <a:rPr lang="en-US" dirty="0">
                <a:latin typeface="+mn-lt"/>
                <a:cs typeface="Arial" pitchFamily="34" charset="0"/>
              </a:rPr>
              <a:t> </a:t>
            </a:r>
            <a:r>
              <a:rPr lang="en-US" dirty="0" err="1">
                <a:latin typeface="+mn-lt"/>
                <a:cs typeface="Arial" pitchFamily="34" charset="0"/>
              </a:rPr>
              <a:t>Đại</a:t>
            </a:r>
            <a:r>
              <a:rPr lang="en-US" dirty="0">
                <a:latin typeface="+mn-lt"/>
                <a:cs typeface="Arial" pitchFamily="34" charset="0"/>
              </a:rPr>
              <a:t> </a:t>
            </a:r>
            <a:r>
              <a:rPr lang="en-US" dirty="0" err="1">
                <a:latin typeface="+mn-lt"/>
                <a:cs typeface="Arial" pitchFamily="34" charset="0"/>
              </a:rPr>
              <a:t>Học</a:t>
            </a:r>
            <a:r>
              <a:rPr lang="en-US" dirty="0">
                <a:latin typeface="+mn-lt"/>
                <a:cs typeface="Arial" pitchFamily="34" charset="0"/>
              </a:rPr>
              <a:t> Y </a:t>
            </a:r>
            <a:r>
              <a:rPr lang="en-US" dirty="0" err="1">
                <a:latin typeface="+mn-lt"/>
                <a:cs typeface="Arial" pitchFamily="34" charset="0"/>
              </a:rPr>
              <a:t>Dược</a:t>
            </a:r>
            <a:r>
              <a:rPr lang="en-US" dirty="0">
                <a:latin typeface="+mn-lt"/>
                <a:cs typeface="Arial" pitchFamily="34" charset="0"/>
              </a:rPr>
              <a:t> TP HCM</a:t>
            </a:r>
          </a:p>
          <a:p>
            <a:pPr>
              <a:spcBef>
                <a:spcPts val="575"/>
              </a:spcBef>
            </a:pPr>
            <a:r>
              <a:rPr lang="en-US" dirty="0" err="1">
                <a:latin typeface="+mn-lt"/>
                <a:cs typeface="Arial" pitchFamily="34" charset="0"/>
              </a:rPr>
              <a:t>Phó</a:t>
            </a:r>
            <a:r>
              <a:rPr lang="en-US" dirty="0">
                <a:latin typeface="+mn-lt"/>
                <a:cs typeface="Arial" pitchFamily="34" charset="0"/>
              </a:rPr>
              <a:t> </a:t>
            </a:r>
            <a:r>
              <a:rPr lang="en-US" dirty="0" err="1">
                <a:latin typeface="+mn-lt"/>
                <a:cs typeface="Arial" pitchFamily="34" charset="0"/>
              </a:rPr>
              <a:t>Trưởng</a:t>
            </a:r>
            <a:r>
              <a:rPr lang="en-US" dirty="0">
                <a:latin typeface="+mn-lt"/>
                <a:cs typeface="Arial" pitchFamily="34" charset="0"/>
              </a:rPr>
              <a:t> </a:t>
            </a:r>
            <a:r>
              <a:rPr lang="en-US" dirty="0" err="1">
                <a:latin typeface="+mn-lt"/>
                <a:cs typeface="Arial" pitchFamily="34" charset="0"/>
              </a:rPr>
              <a:t>Khoa</a:t>
            </a:r>
            <a:r>
              <a:rPr lang="en-US" dirty="0">
                <a:latin typeface="+mn-lt"/>
                <a:cs typeface="Arial" pitchFamily="34" charset="0"/>
              </a:rPr>
              <a:t> </a:t>
            </a:r>
            <a:r>
              <a:rPr lang="en-US" dirty="0" err="1">
                <a:latin typeface="+mn-lt"/>
                <a:cs typeface="Arial" pitchFamily="34" charset="0"/>
              </a:rPr>
              <a:t>Hô</a:t>
            </a:r>
            <a:r>
              <a:rPr lang="en-US" dirty="0">
                <a:latin typeface="+mn-lt"/>
                <a:cs typeface="Arial" pitchFamily="34" charset="0"/>
              </a:rPr>
              <a:t> </a:t>
            </a:r>
            <a:r>
              <a:rPr lang="en-US" dirty="0" err="1">
                <a:latin typeface="+mn-lt"/>
                <a:cs typeface="Arial" pitchFamily="34" charset="0"/>
              </a:rPr>
              <a:t>Hấp</a:t>
            </a:r>
            <a:r>
              <a:rPr lang="en-US" dirty="0">
                <a:latin typeface="+mn-lt"/>
                <a:cs typeface="Arial" pitchFamily="34" charset="0"/>
              </a:rPr>
              <a:t> BV </a:t>
            </a:r>
            <a:r>
              <a:rPr lang="en-US" dirty="0" err="1">
                <a:latin typeface="+mn-lt"/>
                <a:cs typeface="Arial" pitchFamily="34" charset="0"/>
              </a:rPr>
              <a:t>Chợ</a:t>
            </a:r>
            <a:r>
              <a:rPr lang="en-US" dirty="0">
                <a:latin typeface="+mn-lt"/>
                <a:cs typeface="Arial" pitchFamily="34" charset="0"/>
              </a:rPr>
              <a:t> </a:t>
            </a:r>
            <a:r>
              <a:rPr lang="en-US" dirty="0" err="1">
                <a:latin typeface="+mn-lt"/>
                <a:cs typeface="Arial" pitchFamily="34" charset="0"/>
              </a:rPr>
              <a:t>rẫy</a:t>
            </a:r>
            <a:endParaRPr lang="en-US" dirty="0">
              <a:latin typeface="+mn-lt"/>
              <a:cs typeface="Arial" pitchFamily="34" charset="0"/>
            </a:endParaRPr>
          </a:p>
          <a:p>
            <a:pPr>
              <a:spcBef>
                <a:spcPts val="575"/>
              </a:spcBef>
            </a:pPr>
            <a:r>
              <a:rPr lang="en-US" dirty="0" err="1">
                <a:latin typeface="+mn-lt"/>
                <a:cs typeface="Arial" pitchFamily="34" charset="0"/>
              </a:rPr>
              <a:t>Tổng</a:t>
            </a:r>
            <a:r>
              <a:rPr lang="en-US" dirty="0">
                <a:latin typeface="+mn-lt"/>
                <a:cs typeface="Arial" pitchFamily="34" charset="0"/>
              </a:rPr>
              <a:t> </a:t>
            </a:r>
            <a:r>
              <a:rPr lang="en-US" dirty="0" err="1">
                <a:latin typeface="+mn-lt"/>
                <a:cs typeface="Arial" pitchFamily="34" charset="0"/>
              </a:rPr>
              <a:t>th</a:t>
            </a:r>
            <a:r>
              <a:rPr lang="vi-VN" dirty="0">
                <a:latin typeface="+mn-lt"/>
                <a:cs typeface="Arial" pitchFamily="34" charset="0"/>
              </a:rPr>
              <a:t>ư</a:t>
            </a:r>
            <a:r>
              <a:rPr lang="en-US" dirty="0">
                <a:latin typeface="+mn-lt"/>
                <a:cs typeface="Arial" pitchFamily="34" charset="0"/>
              </a:rPr>
              <a:t> </a:t>
            </a:r>
            <a:r>
              <a:rPr lang="en-US" dirty="0" err="1">
                <a:latin typeface="+mn-lt"/>
                <a:cs typeface="Arial" pitchFamily="34" charset="0"/>
              </a:rPr>
              <a:t>ký</a:t>
            </a:r>
            <a:r>
              <a:rPr lang="en-US" dirty="0">
                <a:latin typeface="+mn-lt"/>
                <a:cs typeface="Arial" pitchFamily="34" charset="0"/>
              </a:rPr>
              <a:t> </a:t>
            </a:r>
            <a:r>
              <a:rPr lang="en-US" dirty="0" err="1">
                <a:latin typeface="+mn-lt"/>
                <a:cs typeface="Arial" pitchFamily="34" charset="0"/>
              </a:rPr>
              <a:t>Hội</a:t>
            </a:r>
            <a:r>
              <a:rPr lang="en-US" dirty="0">
                <a:latin typeface="+mn-lt"/>
                <a:cs typeface="Arial" pitchFamily="34" charset="0"/>
              </a:rPr>
              <a:t> </a:t>
            </a:r>
            <a:r>
              <a:rPr lang="en-US" dirty="0" err="1">
                <a:latin typeface="+mn-lt"/>
                <a:cs typeface="Arial" pitchFamily="34" charset="0"/>
              </a:rPr>
              <a:t>Hô</a:t>
            </a:r>
            <a:r>
              <a:rPr lang="en-US" dirty="0">
                <a:latin typeface="+mn-lt"/>
                <a:cs typeface="Arial" pitchFamily="34" charset="0"/>
              </a:rPr>
              <a:t> </a:t>
            </a:r>
            <a:r>
              <a:rPr lang="en-US" dirty="0" err="1">
                <a:latin typeface="+mn-lt"/>
                <a:cs typeface="Arial" pitchFamily="34" charset="0"/>
              </a:rPr>
              <a:t>hấp</a:t>
            </a:r>
            <a:r>
              <a:rPr lang="en-US" dirty="0">
                <a:latin typeface="+mn-lt"/>
                <a:cs typeface="Arial" pitchFamily="34" charset="0"/>
              </a:rPr>
              <a:t> </a:t>
            </a:r>
            <a:r>
              <a:rPr lang="en-US" dirty="0" err="1">
                <a:latin typeface="+mn-lt"/>
                <a:cs typeface="Arial" pitchFamily="34" charset="0"/>
              </a:rPr>
              <a:t>Tp</a:t>
            </a:r>
            <a:r>
              <a:rPr lang="en-US" dirty="0">
                <a:latin typeface="+mn-lt"/>
                <a:cs typeface="Arial" pitchFamily="34" charset="0"/>
              </a:rPr>
              <a:t> </a:t>
            </a:r>
            <a:r>
              <a:rPr lang="en-US" dirty="0" err="1">
                <a:latin typeface="+mn-lt"/>
                <a:cs typeface="Arial" pitchFamily="34" charset="0"/>
              </a:rPr>
              <a:t>Hồ</a:t>
            </a:r>
            <a:r>
              <a:rPr lang="en-US" dirty="0">
                <a:latin typeface="+mn-lt"/>
                <a:cs typeface="Arial" pitchFamily="34" charset="0"/>
              </a:rPr>
              <a:t> </a:t>
            </a:r>
            <a:r>
              <a:rPr lang="en-US" dirty="0" err="1">
                <a:latin typeface="+mn-lt"/>
                <a:cs typeface="Arial" pitchFamily="34" charset="0"/>
              </a:rPr>
              <a:t>Chí</a:t>
            </a:r>
            <a:r>
              <a:rPr lang="en-US" dirty="0">
                <a:latin typeface="+mn-lt"/>
                <a:cs typeface="Arial" pitchFamily="34" charset="0"/>
              </a:rPr>
              <a:t> Minh</a:t>
            </a:r>
            <a:endParaRPr lang="en-US" sz="3200" dirty="0">
              <a:latin typeface="+mn-lt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4">
            <a:extLst>
              <a:ext uri="{FF2B5EF4-FFF2-40B4-BE49-F238E27FC236}">
                <a16:creationId xmlns:a16="http://schemas.microsoft.com/office/drawing/2014/main" id="{3FEB4EF3-45D4-4D2E-B4FE-BBBFC2BD72C5}"/>
              </a:ext>
            </a:extLst>
          </p:cNvPr>
          <p:cNvSpPr>
            <a:spLocks noGrp="1" noRot="1" noChangeArrowheads="1"/>
          </p:cNvSpPr>
          <p:nvPr>
            <p:ph type="ctrTitle"/>
          </p:nvPr>
        </p:nvSpPr>
        <p:spPr>
          <a:xfrm>
            <a:off x="2286000" y="304801"/>
            <a:ext cx="7772400" cy="114299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rgbClr val="FFFF00"/>
                </a:solidFill>
                <a:effectLst/>
              </a:rPr>
              <a:t>TÁC NHÂN GÂY VIÊM PHỔI BỆNH VIỆN</a:t>
            </a:r>
          </a:p>
        </p:txBody>
      </p:sp>
      <p:graphicFrame>
        <p:nvGraphicFramePr>
          <p:cNvPr id="79874" name="Object 3">
            <a:extLst>
              <a:ext uri="{FF2B5EF4-FFF2-40B4-BE49-F238E27FC236}">
                <a16:creationId xmlns:a16="http://schemas.microsoft.com/office/drawing/2014/main" id="{7FF1F049-F662-4E20-8238-2880A1E7D420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991686562"/>
              </p:ext>
            </p:extLst>
          </p:nvPr>
        </p:nvGraphicFramePr>
        <p:xfrm>
          <a:off x="-27633" y="1878204"/>
          <a:ext cx="5889627" cy="378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Chart" r:id="rId3" imgW="0" imgH="0" progId="Excel.Chart.8">
                  <p:embed/>
                </p:oleObj>
              </mc:Choice>
              <mc:Fallback>
                <p:oleObj name="Chart" r:id="rId3" imgW="0" imgH="0" progId="Excel.Chart.8">
                  <p:embed/>
                  <p:pic>
                    <p:nvPicPr>
                      <p:cNvPr id="79874" name="Object 3">
                        <a:extLst>
                          <a:ext uri="{FF2B5EF4-FFF2-40B4-BE49-F238E27FC236}">
                            <a16:creationId xmlns:a16="http://schemas.microsoft.com/office/drawing/2014/main" id="{7FF1F049-F662-4E20-8238-2880A1E7D420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7633" y="1878204"/>
                        <a:ext cx="5889627" cy="378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9875" name="Picture 3">
            <a:extLst>
              <a:ext uri="{FF2B5EF4-FFF2-40B4-BE49-F238E27FC236}">
                <a16:creationId xmlns:a16="http://schemas.microsoft.com/office/drawing/2014/main" id="{02C070AD-A51F-4380-B29C-DD8700A3D8B3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96326" y="1960553"/>
            <a:ext cx="6395868" cy="362030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876" name="Text Box 9">
            <a:extLst>
              <a:ext uri="{FF2B5EF4-FFF2-40B4-BE49-F238E27FC236}">
                <a16:creationId xmlns:a16="http://schemas.microsoft.com/office/drawing/2014/main" id="{FDB7332C-32E9-45CE-B38E-223F27199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083" y="5911334"/>
            <a:ext cx="4419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/>
              <a:t>BV </a:t>
            </a:r>
            <a:r>
              <a:rPr lang="en-US" altLang="en-US" sz="1800" dirty="0" err="1"/>
              <a:t>Bạch</a:t>
            </a:r>
            <a:r>
              <a:rPr lang="en-US" altLang="en-US" sz="1800" dirty="0"/>
              <a:t> Mai, 2008</a:t>
            </a:r>
          </a:p>
        </p:txBody>
      </p:sp>
      <p:sp>
        <p:nvSpPr>
          <p:cNvPr id="79877" name="Text Box 10">
            <a:extLst>
              <a:ext uri="{FF2B5EF4-FFF2-40B4-BE49-F238E27FC236}">
                <a16:creationId xmlns:a16="http://schemas.microsoft.com/office/drawing/2014/main" id="{8E16EBE6-E0FD-4BAD-A03E-2EFB07DF4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2026" y="5173663"/>
            <a:ext cx="416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21195" name="Text Box 11">
            <a:extLst>
              <a:ext uri="{FF2B5EF4-FFF2-40B4-BE49-F238E27FC236}">
                <a16:creationId xmlns:a16="http://schemas.microsoft.com/office/drawing/2014/main" id="{03BB52CE-F8D9-8D4D-A084-A3728CC46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5943600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	KHOA VI SINH BVCR 2011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6885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662CA-1DBF-42E5-9052-E031314C9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Phổi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2090-1CEC-4F41-BF0B-423AD1617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err="1"/>
              <a:t>Đại</a:t>
            </a:r>
            <a:r>
              <a:rPr lang="en-US" sz="2800" dirty="0"/>
              <a:t> c</a:t>
            </a:r>
            <a:r>
              <a:rPr lang="vi-VN" sz="2800" dirty="0"/>
              <a:t>ư</a:t>
            </a:r>
            <a:r>
              <a:rPr lang="en-US" sz="2800" dirty="0" err="1"/>
              <a:t>ơng</a:t>
            </a:r>
            <a:endParaRPr lang="en-US" sz="2800" dirty="0"/>
          </a:p>
          <a:p>
            <a:r>
              <a:rPr lang="en-US" sz="2800" dirty="0" err="1"/>
              <a:t>Chẩn</a:t>
            </a:r>
            <a:r>
              <a:rPr lang="en-US" sz="2800" dirty="0"/>
              <a:t> </a:t>
            </a:r>
            <a:r>
              <a:rPr lang="en-US" sz="2800" dirty="0" err="1"/>
              <a:t>đoán</a:t>
            </a:r>
            <a:endParaRPr lang="en-US" sz="2800" dirty="0"/>
          </a:p>
          <a:p>
            <a:pPr lvl="1"/>
            <a:r>
              <a:rPr lang="en-US" sz="2600" dirty="0" err="1"/>
              <a:t>Xac</a:t>
            </a:r>
            <a:r>
              <a:rPr lang="en-US" sz="2600" dirty="0"/>
              <a:t> </a:t>
            </a:r>
            <a:r>
              <a:rPr lang="en-US" sz="2600" dirty="0" err="1"/>
              <a:t>định</a:t>
            </a:r>
            <a:endParaRPr lang="en-US" sz="2600" dirty="0"/>
          </a:p>
          <a:p>
            <a:pPr lvl="1"/>
            <a:r>
              <a:rPr lang="en-US" sz="2600" dirty="0" err="1"/>
              <a:t>Phân</a:t>
            </a:r>
            <a:r>
              <a:rPr lang="en-US" sz="2600" dirty="0"/>
              <a:t> </a:t>
            </a:r>
            <a:r>
              <a:rPr lang="en-US" sz="2600" dirty="0" err="1"/>
              <a:t>biệt</a:t>
            </a:r>
            <a:endParaRPr lang="en-US" sz="2600" dirty="0"/>
          </a:p>
          <a:p>
            <a:pPr lvl="1"/>
            <a:r>
              <a:rPr lang="en-US" sz="2600" dirty="0" err="1"/>
              <a:t>Nguyên</a:t>
            </a:r>
            <a:r>
              <a:rPr lang="en-US" sz="2600" dirty="0"/>
              <a:t> </a:t>
            </a:r>
            <a:r>
              <a:rPr lang="en-US" sz="2600" dirty="0" err="1"/>
              <a:t>nhân</a:t>
            </a:r>
            <a:endParaRPr lang="en-US" sz="2600" dirty="0"/>
          </a:p>
          <a:p>
            <a:pPr lvl="1"/>
            <a:r>
              <a:rPr lang="en-US" sz="2600" dirty="0" err="1"/>
              <a:t>Phân</a:t>
            </a:r>
            <a:r>
              <a:rPr lang="en-US" sz="2600" dirty="0"/>
              <a:t> </a:t>
            </a:r>
            <a:r>
              <a:rPr lang="en-US" sz="2600" dirty="0" err="1"/>
              <a:t>nhóm</a:t>
            </a:r>
            <a:endParaRPr lang="en-US" sz="2600" dirty="0"/>
          </a:p>
          <a:p>
            <a:r>
              <a:rPr lang="en-US" sz="2800" dirty="0" err="1"/>
              <a:t>Điều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9913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30" y="118562"/>
            <a:ext cx="10131425" cy="57854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phổi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cdc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44" y="664074"/>
            <a:ext cx="5029200" cy="5094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BA381D-619A-4157-95DD-F498B60F7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F067843-C9B7-474E-A5AA-A78AEEDF6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431" y="934148"/>
            <a:ext cx="4338769" cy="5208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43FA19E-5E0B-499F-9463-074E632D3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9334" y="1149079"/>
            <a:ext cx="5846203" cy="51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FA364E7-F2EE-44BB-B26B-7EBE05C0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36406" y="1337722"/>
            <a:ext cx="6031699" cy="5257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70E5B53-D75A-456F-9576-2B988B8F1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74563" y="1570233"/>
            <a:ext cx="6211956" cy="528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7675723-1405-4388-AAC4-F380FB17C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70111" y="567238"/>
            <a:ext cx="4506815" cy="6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85800"/>
          </a:xfrm>
          <a:solidFill>
            <a:schemeClr val="bg1"/>
          </a:solidFill>
        </p:spPr>
        <p:txBody>
          <a:bodyPr/>
          <a:lstStyle/>
          <a:p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tiêu</a:t>
            </a:r>
            <a:r>
              <a:rPr lang="en-US" sz="2800" dirty="0"/>
              <a:t> </a:t>
            </a:r>
            <a:r>
              <a:rPr lang="en-US" sz="2800" dirty="0" err="1"/>
              <a:t>chuẩn</a:t>
            </a:r>
            <a:r>
              <a:rPr lang="en-US" sz="2800" dirty="0"/>
              <a:t> </a:t>
            </a:r>
            <a:r>
              <a:rPr lang="en-US" sz="2800" dirty="0" err="1"/>
              <a:t>chẩn</a:t>
            </a:r>
            <a:r>
              <a:rPr lang="en-US" sz="2800" dirty="0"/>
              <a:t> </a:t>
            </a:r>
            <a:r>
              <a:rPr lang="en-US" sz="2800" dirty="0" err="1"/>
              <a:t>đoán</a:t>
            </a:r>
            <a:r>
              <a:rPr lang="en-US" sz="2800" dirty="0"/>
              <a:t> </a:t>
            </a:r>
            <a:r>
              <a:rPr lang="en-US" sz="2800" dirty="0" err="1"/>
              <a:t>viêm</a:t>
            </a:r>
            <a:r>
              <a:rPr lang="en-US" sz="2800" dirty="0"/>
              <a:t> </a:t>
            </a:r>
            <a:r>
              <a:rPr lang="en-US" sz="2800" dirty="0" err="1"/>
              <a:t>phổi</a:t>
            </a:r>
            <a:r>
              <a:rPr lang="en-US" sz="2800" dirty="0"/>
              <a:t> CDC 2013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0" y="914400"/>
            <a:ext cx="8763000" cy="5441160"/>
          </a:xfrm>
        </p:spPr>
        <p:txBody>
          <a:bodyPr>
            <a:normAutofit/>
          </a:bodyPr>
          <a:lstStyle/>
          <a:p>
            <a:r>
              <a:rPr lang="en-US" sz="2800" dirty="0"/>
              <a:t>X </a:t>
            </a:r>
            <a:r>
              <a:rPr lang="en-US" sz="2800" dirty="0" err="1"/>
              <a:t>quang</a:t>
            </a:r>
            <a:r>
              <a:rPr lang="en-US" sz="2800" dirty="0"/>
              <a:t>:</a:t>
            </a:r>
          </a:p>
          <a:p>
            <a:pPr lvl="1"/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phim</a:t>
            </a:r>
            <a:r>
              <a:rPr lang="en-US" sz="2400" dirty="0"/>
              <a:t>: </a:t>
            </a:r>
            <a:r>
              <a:rPr lang="en-US" sz="2400" dirty="0" err="1"/>
              <a:t>thâm</a:t>
            </a:r>
            <a:r>
              <a:rPr lang="en-US" sz="2400" dirty="0"/>
              <a:t> </a:t>
            </a:r>
            <a:r>
              <a:rPr lang="en-US" sz="2400" dirty="0" err="1"/>
              <a:t>nhiễm</a:t>
            </a:r>
            <a:r>
              <a:rPr lang="en-US" sz="2400" dirty="0"/>
              <a:t> </a:t>
            </a:r>
            <a:r>
              <a:rPr lang="en-US" sz="2400" dirty="0" err="1"/>
              <a:t>mới</a:t>
            </a:r>
            <a:r>
              <a:rPr lang="en-US" sz="2400" dirty="0"/>
              <a:t>, </a:t>
            </a:r>
            <a:r>
              <a:rPr lang="en-US" sz="2400" dirty="0" err="1"/>
              <a:t>tiến</a:t>
            </a:r>
            <a:r>
              <a:rPr lang="en-US" sz="2400" dirty="0"/>
              <a:t> </a:t>
            </a:r>
            <a:r>
              <a:rPr lang="en-US" sz="2400" dirty="0" err="1"/>
              <a:t>triển</a:t>
            </a:r>
            <a:r>
              <a:rPr lang="en-US" sz="2400" dirty="0"/>
              <a:t>; </a:t>
            </a:r>
            <a:r>
              <a:rPr lang="en-US" sz="2400" dirty="0" err="1"/>
              <a:t>đông</a:t>
            </a:r>
            <a:r>
              <a:rPr lang="en-US" sz="2400" dirty="0"/>
              <a:t> </a:t>
            </a:r>
            <a:r>
              <a:rPr lang="en-US" sz="2400" dirty="0" err="1"/>
              <a:t>đặc</a:t>
            </a:r>
            <a:r>
              <a:rPr lang="en-US" sz="2400" dirty="0"/>
              <a:t>, hang</a:t>
            </a:r>
          </a:p>
          <a:p>
            <a:pPr lvl="1"/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phim</a:t>
            </a:r>
            <a:r>
              <a:rPr lang="en-US" sz="2400" dirty="0"/>
              <a:t> / </a:t>
            </a:r>
            <a:r>
              <a:rPr lang="en-US" sz="2400" dirty="0" err="1"/>
              <a:t>bn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bệnh</a:t>
            </a:r>
            <a:r>
              <a:rPr lang="en-US" sz="2400" dirty="0"/>
              <a:t> </a:t>
            </a:r>
            <a:r>
              <a:rPr lang="en-US" sz="2400" dirty="0" err="1"/>
              <a:t>tim</a:t>
            </a:r>
            <a:r>
              <a:rPr lang="en-US" sz="2400" dirty="0"/>
              <a:t> </a:t>
            </a:r>
            <a:r>
              <a:rPr lang="en-US" sz="2400" dirty="0" err="1"/>
              <a:t>phổi</a:t>
            </a:r>
            <a:r>
              <a:rPr lang="en-US" sz="2400" dirty="0"/>
              <a:t> </a:t>
            </a:r>
            <a:r>
              <a:rPr lang="en-US" sz="2400" dirty="0" err="1"/>
              <a:t>tr</a:t>
            </a:r>
            <a:r>
              <a:rPr lang="vi-VN" sz="2400" dirty="0"/>
              <a:t>ư</a:t>
            </a:r>
            <a:r>
              <a:rPr lang="en-US" sz="2400" dirty="0" err="1"/>
              <a:t>ớc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endParaRPr lang="en-US" sz="2400" dirty="0"/>
          </a:p>
          <a:p>
            <a:r>
              <a:rPr lang="en-US" sz="2800" dirty="0" err="1"/>
              <a:t>Lâm</a:t>
            </a:r>
            <a:r>
              <a:rPr lang="en-US" sz="2800" dirty="0"/>
              <a:t> </a:t>
            </a:r>
            <a:r>
              <a:rPr lang="en-US" sz="2800" dirty="0" err="1"/>
              <a:t>sàng</a:t>
            </a:r>
            <a:endParaRPr lang="en-US" sz="2800" dirty="0"/>
          </a:p>
          <a:p>
            <a:pPr lvl="1"/>
            <a:r>
              <a:rPr lang="en-US" sz="2400" dirty="0" err="1"/>
              <a:t>Ít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 1 </a:t>
            </a:r>
            <a:r>
              <a:rPr lang="en-US" sz="2400" dirty="0" err="1"/>
              <a:t>biểu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nhiễm</a:t>
            </a:r>
            <a:r>
              <a:rPr lang="en-US" sz="2400" dirty="0"/>
              <a:t> </a:t>
            </a:r>
            <a:r>
              <a:rPr lang="en-US" sz="2400" dirty="0" err="1"/>
              <a:t>trùng</a:t>
            </a:r>
            <a:r>
              <a:rPr lang="en-US" sz="2400" dirty="0"/>
              <a:t> (</a:t>
            </a:r>
            <a:r>
              <a:rPr lang="en-US" sz="2400" dirty="0" err="1"/>
              <a:t>nhiệt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, BC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rối</a:t>
            </a:r>
            <a:r>
              <a:rPr lang="en-US" sz="2400" dirty="0"/>
              <a:t> </a:t>
            </a:r>
            <a:r>
              <a:rPr lang="en-US" sz="2400" dirty="0" err="1"/>
              <a:t>loạn</a:t>
            </a:r>
            <a:r>
              <a:rPr lang="en-US" sz="2400" dirty="0"/>
              <a:t> tri </a:t>
            </a:r>
            <a:r>
              <a:rPr lang="en-US" sz="2400" dirty="0" err="1"/>
              <a:t>giác</a:t>
            </a:r>
            <a:r>
              <a:rPr lang="en-US" sz="2400" dirty="0"/>
              <a:t> ở </a:t>
            </a:r>
            <a:r>
              <a:rPr lang="en-US" sz="2400" dirty="0" err="1"/>
              <a:t>bn</a:t>
            </a:r>
            <a:r>
              <a:rPr lang="en-US" sz="2400" dirty="0"/>
              <a:t> &gt; 70t)</a:t>
            </a:r>
          </a:p>
          <a:p>
            <a:pPr lvl="1"/>
            <a:r>
              <a:rPr lang="en-US" sz="2400" dirty="0" err="1"/>
              <a:t>Phổi</a:t>
            </a:r>
            <a:r>
              <a:rPr lang="en-US" sz="2400" dirty="0"/>
              <a:t> (</a:t>
            </a:r>
            <a:r>
              <a:rPr lang="en-US" sz="2400" dirty="0" err="1"/>
              <a:t>đàm</a:t>
            </a:r>
            <a:r>
              <a:rPr lang="en-US" sz="2400" dirty="0"/>
              <a:t> </a:t>
            </a:r>
            <a:r>
              <a:rPr lang="en-US" sz="2400" dirty="0" err="1"/>
              <a:t>mủ</a:t>
            </a:r>
            <a:r>
              <a:rPr lang="en-US" sz="2400" dirty="0"/>
              <a:t>, </a:t>
            </a:r>
            <a:r>
              <a:rPr lang="en-US" sz="2400" dirty="0" err="1"/>
              <a:t>tăng</a:t>
            </a:r>
            <a:r>
              <a:rPr lang="en-US" sz="2400" dirty="0"/>
              <a:t>…; ho, </a:t>
            </a:r>
            <a:r>
              <a:rPr lang="en-US" sz="2400" dirty="0" err="1"/>
              <a:t>khó</a:t>
            </a:r>
            <a:r>
              <a:rPr lang="en-US" sz="2400" dirty="0"/>
              <a:t> </a:t>
            </a:r>
            <a:r>
              <a:rPr lang="en-US" sz="2400" dirty="0" err="1"/>
              <a:t>thở</a:t>
            </a:r>
            <a:r>
              <a:rPr lang="en-US" sz="2400" dirty="0"/>
              <a:t>, </a:t>
            </a:r>
            <a:r>
              <a:rPr lang="en-US" sz="2400" dirty="0" err="1"/>
              <a:t>thở</a:t>
            </a:r>
            <a:r>
              <a:rPr lang="en-US" sz="2400" dirty="0"/>
              <a:t> </a:t>
            </a:r>
            <a:r>
              <a:rPr lang="en-US" sz="2400" dirty="0" err="1"/>
              <a:t>nhanh</a:t>
            </a:r>
            <a:r>
              <a:rPr lang="en-US" sz="2400" dirty="0"/>
              <a:t>; ran </a:t>
            </a:r>
            <a:r>
              <a:rPr lang="en-US" sz="2400" dirty="0" err="1"/>
              <a:t>phổi</a:t>
            </a:r>
            <a:r>
              <a:rPr lang="en-US" sz="2400" dirty="0"/>
              <a:t>, </a:t>
            </a:r>
            <a:r>
              <a:rPr lang="en-US" sz="2400" dirty="0" err="1"/>
              <a:t>giảm</a:t>
            </a:r>
            <a:r>
              <a:rPr lang="en-US" sz="2400" dirty="0"/>
              <a:t> </a:t>
            </a:r>
            <a:r>
              <a:rPr lang="en-US" sz="2400" dirty="0" err="1"/>
              <a:t>trao</a:t>
            </a:r>
            <a:r>
              <a:rPr lang="en-US" sz="2400" dirty="0"/>
              <a:t> </a:t>
            </a:r>
            <a:r>
              <a:rPr lang="en-US" sz="2400" dirty="0" err="1"/>
              <a:t>đổi</a:t>
            </a:r>
            <a:r>
              <a:rPr lang="en-US" sz="2400" dirty="0"/>
              <a:t> </a:t>
            </a:r>
            <a:r>
              <a:rPr lang="en-US" sz="2400" dirty="0" err="1"/>
              <a:t>khí</a:t>
            </a:r>
            <a:r>
              <a:rPr lang="en-US" sz="2400" dirty="0"/>
              <a:t>)</a:t>
            </a:r>
          </a:p>
          <a:p>
            <a:r>
              <a:rPr lang="en-US" sz="2800" dirty="0" err="1"/>
              <a:t>Xét</a:t>
            </a:r>
            <a:r>
              <a:rPr lang="en-US" sz="2800" dirty="0"/>
              <a:t> </a:t>
            </a:r>
            <a:r>
              <a:rPr lang="en-US" sz="2800" dirty="0" err="1"/>
              <a:t>nghiệm</a:t>
            </a:r>
            <a:r>
              <a:rPr lang="en-US" sz="2800" dirty="0"/>
              <a:t> (slide </a:t>
            </a:r>
            <a:r>
              <a:rPr lang="en-US" sz="2800" dirty="0" err="1"/>
              <a:t>sau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8444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12064"/>
            <a:ext cx="9144000" cy="914400"/>
          </a:xfrm>
        </p:spPr>
        <p:txBody>
          <a:bodyPr/>
          <a:lstStyle/>
          <a:p>
            <a:pPr algn="ctr"/>
            <a:r>
              <a:rPr lang="en-US" sz="3600" dirty="0" err="1"/>
              <a:t>Từ</a:t>
            </a:r>
            <a:r>
              <a:rPr lang="en-US" sz="3600" dirty="0"/>
              <a:t> </a:t>
            </a:r>
            <a:r>
              <a:rPr lang="en-US" sz="3600" dirty="0" err="1"/>
              <a:t>định</a:t>
            </a:r>
            <a:r>
              <a:rPr lang="en-US" sz="3600" dirty="0"/>
              <a:t> </a:t>
            </a:r>
            <a:r>
              <a:rPr lang="en-US" sz="3600" dirty="0" err="1"/>
              <a:t>đề</a:t>
            </a:r>
            <a:r>
              <a:rPr lang="en-US" sz="3600" dirty="0"/>
              <a:t> Koch </a:t>
            </a:r>
            <a:r>
              <a:rPr lang="en-US" sz="3600" dirty="0" err="1"/>
              <a:t>đến</a:t>
            </a:r>
            <a:r>
              <a:rPr lang="en-US" sz="3600" dirty="0"/>
              <a:t> PCR…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200" y="1676400"/>
            <a:ext cx="4284132" cy="4525963"/>
          </a:xfrm>
        </p:spPr>
        <p:txBody>
          <a:bodyPr>
            <a:normAutofit fontScale="92500"/>
          </a:bodyPr>
          <a:lstStyle/>
          <a:p>
            <a:r>
              <a:rPr lang="vi-VN" sz="2800" dirty="0"/>
              <a:t>Robert Koch</a:t>
            </a:r>
            <a:r>
              <a:rPr lang="en-US" sz="2800" dirty="0"/>
              <a:t>:</a:t>
            </a:r>
          </a:p>
          <a:p>
            <a:pPr lvl="1"/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diện</a:t>
            </a:r>
            <a:r>
              <a:rPr lang="en-US" sz="2400" dirty="0"/>
              <a:t> ở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bệnh</a:t>
            </a:r>
            <a:r>
              <a:rPr lang="en-US" sz="2400" dirty="0"/>
              <a:t>/ng</a:t>
            </a:r>
            <a:r>
              <a:rPr lang="vi-VN" sz="2400" dirty="0"/>
              <a:t>ư</a:t>
            </a:r>
            <a:r>
              <a:rPr lang="en-US" sz="2400" dirty="0" err="1"/>
              <a:t>ời</a:t>
            </a:r>
            <a:r>
              <a:rPr lang="en-US" sz="2400" dirty="0"/>
              <a:t> (</a:t>
            </a:r>
            <a:r>
              <a:rPr lang="en-US" sz="2400" dirty="0" err="1"/>
              <a:t>không</a:t>
            </a:r>
            <a:r>
              <a:rPr lang="en-US" sz="2400" dirty="0"/>
              <a:t> ở </a:t>
            </a:r>
            <a:r>
              <a:rPr lang="en-US" sz="2400" dirty="0" err="1"/>
              <a:t>bình</a:t>
            </a:r>
            <a:r>
              <a:rPr lang="en-US" sz="2400" dirty="0"/>
              <a:t> </a:t>
            </a:r>
            <a:r>
              <a:rPr lang="en-US" sz="2400" dirty="0" err="1"/>
              <a:t>th</a:t>
            </a:r>
            <a:r>
              <a:rPr lang="vi-VN" sz="2400" dirty="0"/>
              <a:t>ư</a:t>
            </a:r>
            <a:r>
              <a:rPr lang="en-US" sz="2400" dirty="0" err="1"/>
              <a:t>ờng</a:t>
            </a:r>
            <a:r>
              <a:rPr lang="en-US" sz="2400" dirty="0"/>
              <a:t>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l</a:t>
            </a:r>
            <a:r>
              <a:rPr lang="vi-VN" sz="2400" dirty="0"/>
              <a:t>ư</a:t>
            </a:r>
            <a:r>
              <a:rPr lang="en-US" sz="2400" dirty="0" err="1"/>
              <a:t>ợng</a:t>
            </a:r>
            <a:r>
              <a:rPr lang="en-US" sz="2400" dirty="0"/>
              <a:t> </a:t>
            </a:r>
            <a:r>
              <a:rPr lang="en-US" sz="2400" dirty="0" err="1"/>
              <a:t>cao</a:t>
            </a:r>
            <a:r>
              <a:rPr lang="en-US" sz="2400" dirty="0"/>
              <a:t>)</a:t>
            </a:r>
          </a:p>
          <a:p>
            <a:pPr lvl="1"/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lập</a:t>
            </a:r>
            <a:r>
              <a:rPr lang="en-US" sz="2400" dirty="0"/>
              <a:t> đ</a:t>
            </a:r>
            <a:r>
              <a:rPr lang="vi-VN" sz="2400" dirty="0"/>
              <a:t>ư</a:t>
            </a:r>
            <a:r>
              <a:rPr lang="en-US" sz="2400" dirty="0" err="1"/>
              <a:t>ợc</a:t>
            </a:r>
            <a:endParaRPr lang="en-US" sz="2400" dirty="0"/>
          </a:p>
          <a:p>
            <a:pPr lvl="1"/>
            <a:r>
              <a:rPr lang="en-US" sz="2400" dirty="0" err="1"/>
              <a:t>Gây</a:t>
            </a:r>
            <a:r>
              <a:rPr lang="en-US" sz="2400" dirty="0"/>
              <a:t> </a:t>
            </a:r>
            <a:r>
              <a:rPr lang="en-US" sz="2400" dirty="0" err="1"/>
              <a:t>bệnh</a:t>
            </a:r>
            <a:r>
              <a:rPr lang="en-US" sz="2400" dirty="0"/>
              <a:t> đ</a:t>
            </a:r>
            <a:r>
              <a:rPr lang="vi-VN" sz="2400" dirty="0"/>
              <a:t>ư</a:t>
            </a:r>
            <a:r>
              <a:rPr lang="en-US" sz="2400" dirty="0" err="1"/>
              <a:t>ợc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5800" y="1770502"/>
            <a:ext cx="7315200" cy="4525963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CDC 2013</a:t>
            </a:r>
          </a:p>
          <a:p>
            <a:pPr lvl="1"/>
            <a:r>
              <a:rPr lang="en-US" sz="2400" dirty="0" err="1"/>
              <a:t>Cấy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màng</a:t>
            </a:r>
            <a:r>
              <a:rPr lang="en-US" sz="2400" dirty="0"/>
              <a:t> </a:t>
            </a:r>
            <a:r>
              <a:rPr lang="en-US" sz="2400" dirty="0" err="1"/>
              <a:t>phổi</a:t>
            </a:r>
            <a:r>
              <a:rPr lang="en-US" sz="2400" dirty="0"/>
              <a:t> (+)</a:t>
            </a:r>
          </a:p>
          <a:p>
            <a:pPr lvl="1"/>
            <a:r>
              <a:rPr lang="en-US" sz="2400" dirty="0" err="1"/>
              <a:t>Cấy</a:t>
            </a:r>
            <a:r>
              <a:rPr lang="en-US" sz="2400" dirty="0"/>
              <a:t> </a:t>
            </a:r>
            <a:r>
              <a:rPr lang="en-US" sz="2400" dirty="0" err="1"/>
              <a:t>máu</a:t>
            </a:r>
            <a:r>
              <a:rPr lang="en-US" sz="2400" dirty="0"/>
              <a:t> (+) </a:t>
            </a:r>
            <a:r>
              <a:rPr lang="en-US" sz="2400" dirty="0" err="1"/>
              <a:t>không</a:t>
            </a:r>
            <a:r>
              <a:rPr lang="en-US" sz="2400" dirty="0"/>
              <a:t> ổ </a:t>
            </a:r>
            <a:r>
              <a:rPr lang="en-US" sz="2400" dirty="0" err="1"/>
              <a:t>nhiễm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endParaRPr lang="en-US" sz="2400" dirty="0"/>
          </a:p>
          <a:p>
            <a:pPr lvl="1"/>
            <a:r>
              <a:rPr lang="en-US" sz="2400" dirty="0" err="1"/>
              <a:t>Cấy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l</a:t>
            </a:r>
            <a:r>
              <a:rPr lang="vi-VN" sz="2400" dirty="0"/>
              <a:t>ư</a:t>
            </a:r>
            <a:r>
              <a:rPr lang="en-US" sz="2400" dirty="0" err="1"/>
              <a:t>ợng</a:t>
            </a:r>
            <a:r>
              <a:rPr lang="en-US" sz="2400" dirty="0"/>
              <a:t> BAL/</a:t>
            </a:r>
            <a:r>
              <a:rPr lang="en-US" sz="2400" dirty="0" err="1"/>
              <a:t>bảo</a:t>
            </a:r>
            <a:r>
              <a:rPr lang="en-US" sz="2400" dirty="0"/>
              <a:t> </a:t>
            </a:r>
            <a:r>
              <a:rPr lang="en-US" sz="2400" dirty="0" err="1"/>
              <a:t>vệ</a:t>
            </a:r>
            <a:r>
              <a:rPr lang="en-US" sz="2400" dirty="0"/>
              <a:t> (+)</a:t>
            </a:r>
          </a:p>
          <a:p>
            <a:pPr lvl="1"/>
            <a:r>
              <a:rPr lang="en-US" sz="2400" dirty="0" err="1"/>
              <a:t>Nhuộm</a:t>
            </a:r>
            <a:r>
              <a:rPr lang="en-US" sz="2400" dirty="0"/>
              <a:t> Gram &gt; 5% VK /BAL</a:t>
            </a:r>
          </a:p>
          <a:p>
            <a:pPr lvl="1"/>
            <a:r>
              <a:rPr lang="en-US" sz="2400" dirty="0" err="1"/>
              <a:t>Sinh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nhu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: </a:t>
            </a:r>
            <a:r>
              <a:rPr lang="en-US" sz="2400" dirty="0" err="1"/>
              <a:t>viêm</a:t>
            </a:r>
            <a:r>
              <a:rPr lang="en-US" sz="2400" dirty="0"/>
              <a:t>, </a:t>
            </a:r>
            <a:r>
              <a:rPr lang="en-US" sz="2400" dirty="0" err="1"/>
              <a:t>cấy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l</a:t>
            </a:r>
            <a:r>
              <a:rPr lang="vi-VN" sz="2400" dirty="0"/>
              <a:t>ư</a:t>
            </a:r>
            <a:r>
              <a:rPr lang="en-US" sz="2400" dirty="0" err="1"/>
              <a:t>ợng</a:t>
            </a:r>
            <a:r>
              <a:rPr lang="en-US" sz="2400" dirty="0"/>
              <a:t> (+)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nấm</a:t>
            </a:r>
            <a:endParaRPr lang="en-US" sz="2400" dirty="0"/>
          </a:p>
          <a:p>
            <a:pPr lvl="1"/>
            <a:r>
              <a:rPr lang="en-US" sz="2400" dirty="0" err="1"/>
              <a:t>Cấy</a:t>
            </a:r>
            <a:r>
              <a:rPr lang="en-US" sz="2400" dirty="0"/>
              <a:t> virus/</a:t>
            </a:r>
            <a:r>
              <a:rPr lang="en-US" sz="2400" dirty="0" err="1"/>
              <a:t>Chlamidia</a:t>
            </a:r>
            <a:r>
              <a:rPr lang="en-US" sz="2400" dirty="0"/>
              <a:t> (+)</a:t>
            </a:r>
          </a:p>
          <a:p>
            <a:pPr lvl="1"/>
            <a:r>
              <a:rPr lang="en-US" sz="2400" dirty="0" err="1"/>
              <a:t>Xn</a:t>
            </a:r>
            <a:r>
              <a:rPr lang="en-US" sz="2400" dirty="0"/>
              <a:t> </a:t>
            </a:r>
            <a:r>
              <a:rPr lang="en-US" sz="2400" dirty="0" err="1"/>
              <a:t>Kháng</a:t>
            </a:r>
            <a:r>
              <a:rPr lang="en-US" sz="2400" dirty="0"/>
              <a:t> </a:t>
            </a:r>
            <a:r>
              <a:rPr lang="en-US" sz="2400" dirty="0" err="1"/>
              <a:t>nguyên</a:t>
            </a:r>
            <a:r>
              <a:rPr lang="en-US" sz="2400" dirty="0"/>
              <a:t>/</a:t>
            </a:r>
            <a:r>
              <a:rPr lang="en-US" sz="2400" dirty="0" err="1"/>
              <a:t>kháng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tiết</a:t>
            </a:r>
            <a:r>
              <a:rPr lang="en-US" sz="2400" dirty="0"/>
              <a:t> </a:t>
            </a:r>
            <a:r>
              <a:rPr lang="en-US" sz="2400" dirty="0" err="1"/>
              <a:t>hô</a:t>
            </a:r>
            <a:r>
              <a:rPr lang="en-US" sz="2400" dirty="0"/>
              <a:t> </a:t>
            </a:r>
            <a:r>
              <a:rPr lang="en-US" sz="2400" dirty="0" err="1"/>
              <a:t>hấp</a:t>
            </a:r>
            <a:r>
              <a:rPr lang="en-US" sz="2400" dirty="0"/>
              <a:t> (+) EIA, PCR…</a:t>
            </a:r>
          </a:p>
          <a:p>
            <a:pPr lvl="1"/>
            <a:r>
              <a:rPr lang="en-US" sz="2400" dirty="0"/>
              <a:t>PCR </a:t>
            </a:r>
            <a:r>
              <a:rPr lang="en-US" sz="2400" dirty="0" err="1"/>
              <a:t>Chlamidia</a:t>
            </a:r>
            <a:r>
              <a:rPr lang="en-US" sz="2400" dirty="0"/>
              <a:t>/Mycoplasma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964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381000"/>
            <a:ext cx="7772400" cy="914400"/>
          </a:xfrm>
        </p:spPr>
        <p:txBody>
          <a:bodyPr/>
          <a:lstStyle/>
          <a:p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vi </a:t>
            </a:r>
            <a:r>
              <a:rPr lang="en-US" dirty="0" err="1"/>
              <a:t>sinh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0" y="1600200"/>
            <a:ext cx="7772400" cy="4572000"/>
          </a:xfrm>
        </p:spPr>
        <p:txBody>
          <a:bodyPr>
            <a:normAutofit/>
          </a:bodyPr>
          <a:lstStyle/>
          <a:p>
            <a:r>
              <a:rPr lang="en-US" sz="2800" dirty="0" err="1"/>
              <a:t>Không</a:t>
            </a:r>
            <a:r>
              <a:rPr lang="en-US" sz="2800" dirty="0"/>
              <a:t> </a:t>
            </a:r>
            <a:r>
              <a:rPr lang="en-US" sz="2800" dirty="0" err="1"/>
              <a:t>xâm</a:t>
            </a:r>
            <a:r>
              <a:rPr lang="en-US" sz="2800" dirty="0"/>
              <a:t> </a:t>
            </a:r>
            <a:r>
              <a:rPr lang="en-US" sz="2800" dirty="0" err="1"/>
              <a:t>lấn</a:t>
            </a:r>
            <a:endParaRPr lang="en-US" sz="2800" dirty="0"/>
          </a:p>
          <a:p>
            <a:pPr lvl="1"/>
            <a:r>
              <a:rPr lang="en-US" sz="2400" dirty="0" err="1"/>
              <a:t>Khạc</a:t>
            </a:r>
            <a:r>
              <a:rPr lang="en-US" sz="2400" dirty="0"/>
              <a:t> </a:t>
            </a:r>
            <a:r>
              <a:rPr lang="en-US" sz="2400" dirty="0" err="1"/>
              <a:t>đàm</a:t>
            </a:r>
            <a:endParaRPr lang="en-US" sz="2400" dirty="0"/>
          </a:p>
          <a:p>
            <a:pPr lvl="1"/>
            <a:r>
              <a:rPr lang="en-US" sz="2400" dirty="0" err="1"/>
              <a:t>Khạc</a:t>
            </a:r>
            <a:r>
              <a:rPr lang="en-US" sz="2400" dirty="0"/>
              <a:t> </a:t>
            </a:r>
            <a:r>
              <a:rPr lang="en-US" sz="2400" dirty="0" err="1"/>
              <a:t>đàm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phun</a:t>
            </a:r>
            <a:r>
              <a:rPr lang="en-US" sz="2400" dirty="0"/>
              <a:t> </a:t>
            </a:r>
            <a:r>
              <a:rPr lang="en-US" sz="2400" dirty="0" err="1"/>
              <a:t>khí</a:t>
            </a:r>
            <a:r>
              <a:rPr lang="en-US" sz="2400" dirty="0"/>
              <a:t> dung</a:t>
            </a:r>
          </a:p>
          <a:p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thủ</a:t>
            </a:r>
            <a:r>
              <a:rPr lang="en-US" sz="2800" dirty="0"/>
              <a:t> </a:t>
            </a:r>
            <a:r>
              <a:rPr lang="en-US" sz="2800" dirty="0" err="1"/>
              <a:t>thuật</a:t>
            </a:r>
            <a:r>
              <a:rPr lang="en-US" sz="2800" dirty="0"/>
              <a:t> </a:t>
            </a:r>
            <a:r>
              <a:rPr lang="en-US" sz="2800" dirty="0" err="1"/>
              <a:t>xâm</a:t>
            </a:r>
            <a:r>
              <a:rPr lang="en-US" sz="2800" dirty="0"/>
              <a:t> </a:t>
            </a:r>
            <a:r>
              <a:rPr lang="en-US" sz="2800" dirty="0" err="1"/>
              <a:t>lấn</a:t>
            </a:r>
            <a:endParaRPr lang="en-US" sz="2800" dirty="0"/>
          </a:p>
          <a:p>
            <a:pPr lvl="1"/>
            <a:r>
              <a:rPr lang="en-US" sz="2400" dirty="0" err="1"/>
              <a:t>Chọc</a:t>
            </a:r>
            <a:r>
              <a:rPr lang="en-US" sz="2400" dirty="0"/>
              <a:t> </a:t>
            </a:r>
            <a:r>
              <a:rPr lang="en-US" sz="2400" dirty="0" err="1"/>
              <a:t>xuyên</a:t>
            </a:r>
            <a:r>
              <a:rPr lang="en-US" sz="2400" dirty="0"/>
              <a:t> </a:t>
            </a:r>
            <a:r>
              <a:rPr lang="en-US" sz="2400" dirty="0" err="1"/>
              <a:t>khí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endParaRPr lang="en-US" sz="2400" dirty="0"/>
          </a:p>
          <a:p>
            <a:pPr lvl="1"/>
            <a:r>
              <a:rPr lang="en-US" sz="2400" dirty="0" err="1"/>
              <a:t>Sinh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xuyên</a:t>
            </a:r>
            <a:r>
              <a:rPr lang="en-US" sz="2400" dirty="0"/>
              <a:t> </a:t>
            </a:r>
            <a:r>
              <a:rPr lang="en-US" sz="2400" dirty="0" err="1"/>
              <a:t>ngực</a:t>
            </a:r>
            <a:endParaRPr lang="en-US" sz="2400" dirty="0"/>
          </a:p>
          <a:p>
            <a:pPr lvl="1"/>
            <a:r>
              <a:rPr lang="en-US" sz="2400" dirty="0" err="1"/>
              <a:t>Rửa</a:t>
            </a:r>
            <a:r>
              <a:rPr lang="en-US" sz="2400" dirty="0"/>
              <a:t> </a:t>
            </a:r>
            <a:r>
              <a:rPr lang="en-US" sz="2400" dirty="0" err="1"/>
              <a:t>phế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phế</a:t>
            </a:r>
            <a:r>
              <a:rPr lang="en-US" sz="2400" dirty="0"/>
              <a:t> </a:t>
            </a:r>
            <a:r>
              <a:rPr lang="en-US" sz="2400" dirty="0" err="1"/>
              <a:t>nang</a:t>
            </a:r>
            <a:r>
              <a:rPr lang="en-US" sz="2400" dirty="0"/>
              <a:t>: </a:t>
            </a:r>
            <a:r>
              <a:rPr lang="en-US" sz="2400" dirty="0" err="1"/>
              <a:t>mù</a:t>
            </a:r>
            <a:r>
              <a:rPr lang="en-US" sz="2400" dirty="0"/>
              <a:t>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nội</a:t>
            </a:r>
            <a:r>
              <a:rPr lang="en-US" sz="2400" dirty="0"/>
              <a:t> </a:t>
            </a:r>
            <a:r>
              <a:rPr lang="en-US" sz="2400" dirty="0" err="1"/>
              <a:t>soi</a:t>
            </a:r>
            <a:r>
              <a:rPr lang="en-US" sz="2400" dirty="0"/>
              <a:t> PQ</a:t>
            </a:r>
          </a:p>
          <a:p>
            <a:pPr lvl="1"/>
            <a:r>
              <a:rPr lang="en-US" sz="2400" dirty="0" err="1"/>
              <a:t>Chải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bảo</a:t>
            </a:r>
            <a:r>
              <a:rPr lang="en-US" sz="2400" dirty="0"/>
              <a:t> </a:t>
            </a:r>
            <a:r>
              <a:rPr lang="en-US" sz="2400" dirty="0" err="1"/>
              <a:t>vệ</a:t>
            </a:r>
            <a:r>
              <a:rPr lang="en-US" sz="2400" dirty="0"/>
              <a:t>: </a:t>
            </a:r>
            <a:r>
              <a:rPr lang="en-US" sz="2400" dirty="0" err="1"/>
              <a:t>mù</a:t>
            </a:r>
            <a:r>
              <a:rPr lang="en-US" sz="2400" dirty="0"/>
              <a:t>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nội</a:t>
            </a:r>
            <a:r>
              <a:rPr lang="en-US" sz="2400" dirty="0"/>
              <a:t> </a:t>
            </a:r>
            <a:r>
              <a:rPr lang="en-US" sz="2400" dirty="0" err="1"/>
              <a:t>soi</a:t>
            </a:r>
            <a:r>
              <a:rPr lang="en-US" sz="2400" dirty="0"/>
              <a:t> PQ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667888"/>
            <a:ext cx="8915400" cy="91440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Xét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vi </a:t>
            </a:r>
            <a:r>
              <a:rPr lang="en-US" b="1" dirty="0" err="1"/>
              <a:t>sinh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FFFF00"/>
                </a:solidFill>
              </a:rPr>
              <a:t>xâm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lấn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/>
              <a:t>sv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FFFF00"/>
                </a:solidFill>
              </a:rPr>
              <a:t>không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xâm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lấn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714500"/>
            <a:ext cx="9829800" cy="3429000"/>
          </a:xfrm>
        </p:spPr>
        <p:txBody>
          <a:bodyPr>
            <a:normAutofit/>
          </a:bodyPr>
          <a:lstStyle/>
          <a:p>
            <a:r>
              <a:rPr lang="en-US" sz="2800" dirty="0" err="1"/>
              <a:t>Chỉ</a:t>
            </a:r>
            <a:r>
              <a:rPr lang="en-US" sz="2800" dirty="0"/>
              <a:t> </a:t>
            </a:r>
            <a:r>
              <a:rPr lang="en-US" sz="2800" dirty="0" err="1"/>
              <a:t>định</a:t>
            </a:r>
            <a:r>
              <a:rPr lang="en-US" sz="2800" dirty="0"/>
              <a:t> </a:t>
            </a:r>
            <a:r>
              <a:rPr lang="en-US" sz="2800" dirty="0" err="1"/>
              <a:t>thủ</a:t>
            </a:r>
            <a:r>
              <a:rPr lang="en-US" sz="2800" dirty="0"/>
              <a:t> </a:t>
            </a:r>
            <a:r>
              <a:rPr lang="en-US" sz="2800" dirty="0" err="1"/>
              <a:t>thuật</a:t>
            </a:r>
            <a:r>
              <a:rPr lang="en-US" sz="2800" dirty="0"/>
              <a:t> </a:t>
            </a:r>
            <a:r>
              <a:rPr lang="en-US" sz="2800" dirty="0" err="1"/>
              <a:t>xâm</a:t>
            </a:r>
            <a:r>
              <a:rPr lang="en-US" sz="2800" dirty="0"/>
              <a:t> </a:t>
            </a:r>
            <a:r>
              <a:rPr lang="en-US" sz="2800" dirty="0" err="1"/>
              <a:t>lấn</a:t>
            </a:r>
            <a:r>
              <a:rPr lang="en-US" sz="2800" dirty="0"/>
              <a:t>:</a:t>
            </a:r>
          </a:p>
          <a:p>
            <a:pPr lvl="1"/>
            <a:r>
              <a:rPr lang="en-US" sz="2400" dirty="0" err="1"/>
              <a:t>viêm</a:t>
            </a:r>
            <a:r>
              <a:rPr lang="en-US" sz="2400" dirty="0"/>
              <a:t> </a:t>
            </a:r>
            <a:r>
              <a:rPr lang="en-US" sz="2400" dirty="0" err="1"/>
              <a:t>phổi</a:t>
            </a:r>
            <a:r>
              <a:rPr lang="en-US" sz="2400" dirty="0"/>
              <a:t> </a:t>
            </a:r>
            <a:r>
              <a:rPr lang="en-US" sz="2400" dirty="0" err="1"/>
              <a:t>cộng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nặng</a:t>
            </a:r>
            <a:r>
              <a:rPr lang="en-US" sz="2400" dirty="0"/>
              <a:t>/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đáp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trị</a:t>
            </a:r>
            <a:endParaRPr lang="en-US" sz="2400" dirty="0"/>
          </a:p>
          <a:p>
            <a:pPr lvl="1"/>
            <a:r>
              <a:rPr lang="en-US" sz="2400" dirty="0" err="1"/>
              <a:t>bn</a:t>
            </a:r>
            <a:r>
              <a:rPr lang="en-US" sz="2400" dirty="0"/>
              <a:t> </a:t>
            </a:r>
            <a:r>
              <a:rPr lang="en-US" sz="2400" dirty="0" err="1"/>
              <a:t>suy</a:t>
            </a:r>
            <a:r>
              <a:rPr lang="en-US" sz="2400" dirty="0"/>
              <a:t> </a:t>
            </a:r>
            <a:r>
              <a:rPr lang="en-US" sz="2400" dirty="0" err="1"/>
              <a:t>giảm</a:t>
            </a:r>
            <a:r>
              <a:rPr lang="en-US" sz="2400" dirty="0"/>
              <a:t> </a:t>
            </a:r>
            <a:r>
              <a:rPr lang="en-US" sz="2400" dirty="0" err="1"/>
              <a:t>miễn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endParaRPr lang="en-US" sz="2400" dirty="0"/>
          </a:p>
          <a:p>
            <a:pPr lvl="1"/>
            <a:r>
              <a:rPr lang="en-US" sz="2400" dirty="0" err="1"/>
              <a:t>bn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lấy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đàm</a:t>
            </a:r>
            <a:r>
              <a:rPr lang="en-US" sz="2400" dirty="0"/>
              <a:t> (</a:t>
            </a:r>
            <a:r>
              <a:rPr lang="en-US" sz="2400" dirty="0" err="1"/>
              <a:t>dù</a:t>
            </a:r>
            <a:r>
              <a:rPr lang="en-US" sz="2400" dirty="0"/>
              <a:t> </a:t>
            </a:r>
            <a:r>
              <a:rPr lang="en-US" sz="2400" dirty="0" err="1"/>
              <a:t>phun</a:t>
            </a:r>
            <a:r>
              <a:rPr lang="en-US" sz="2400" dirty="0"/>
              <a:t> </a:t>
            </a:r>
            <a:r>
              <a:rPr lang="en-US" sz="2400" dirty="0" err="1"/>
              <a:t>khí</a:t>
            </a:r>
            <a:r>
              <a:rPr lang="en-US" sz="2400" dirty="0"/>
              <a:t> dung) (Grade B).</a:t>
            </a:r>
          </a:p>
          <a:p>
            <a:r>
              <a:rPr lang="en-US" sz="2800" dirty="0" err="1"/>
              <a:t>Rửa</a:t>
            </a:r>
            <a:r>
              <a:rPr lang="en-US" sz="2800" dirty="0"/>
              <a:t> PQPN (</a:t>
            </a:r>
            <a:r>
              <a:rPr lang="en-US" sz="2800" dirty="0" err="1"/>
              <a:t>mù</a:t>
            </a:r>
            <a:r>
              <a:rPr lang="en-US" sz="2800" dirty="0"/>
              <a:t> hay </a:t>
            </a:r>
            <a:r>
              <a:rPr lang="en-US" sz="2800" dirty="0" err="1"/>
              <a:t>nội</a:t>
            </a:r>
            <a:r>
              <a:rPr lang="en-US" sz="2800" dirty="0"/>
              <a:t> </a:t>
            </a:r>
            <a:r>
              <a:rPr lang="en-US" sz="2800" dirty="0" err="1"/>
              <a:t>soi</a:t>
            </a:r>
            <a:r>
              <a:rPr lang="en-US" sz="2800" dirty="0"/>
              <a:t>) &gt; </a:t>
            </a:r>
            <a:r>
              <a:rPr lang="en-US" sz="2800" dirty="0" err="1"/>
              <a:t>hút</a:t>
            </a:r>
            <a:r>
              <a:rPr lang="en-US" sz="2800" dirty="0"/>
              <a:t> </a:t>
            </a:r>
            <a:r>
              <a:rPr lang="en-US" sz="2800" dirty="0" err="1"/>
              <a:t>khí</a:t>
            </a:r>
            <a:r>
              <a:rPr lang="en-US" sz="2800" dirty="0"/>
              <a:t> </a:t>
            </a:r>
            <a:r>
              <a:rPr lang="en-US" sz="2800" dirty="0" err="1"/>
              <a:t>quản</a:t>
            </a:r>
            <a:r>
              <a:rPr lang="en-US" sz="2800" dirty="0"/>
              <a:t> </a:t>
            </a:r>
            <a:r>
              <a:rPr lang="en-US" sz="2800" dirty="0" err="1"/>
              <a:t>mù</a:t>
            </a:r>
            <a:r>
              <a:rPr lang="en-US" sz="2800" dirty="0"/>
              <a:t>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giản</a:t>
            </a:r>
            <a:r>
              <a:rPr lang="en-US" sz="2800" dirty="0"/>
              <a:t>, </a:t>
            </a:r>
            <a:r>
              <a:rPr lang="en-US" sz="2800" dirty="0" err="1"/>
              <a:t>độ</a:t>
            </a:r>
            <a:r>
              <a:rPr lang="en-US" sz="2800" dirty="0"/>
              <a:t> </a:t>
            </a:r>
            <a:r>
              <a:rPr lang="en-US" sz="2800" dirty="0" err="1"/>
              <a:t>nhạy</a:t>
            </a:r>
            <a:r>
              <a:rPr lang="en-US" sz="2800" dirty="0"/>
              <a:t> </a:t>
            </a:r>
            <a:r>
              <a:rPr lang="en-US" sz="2800" dirty="0" err="1"/>
              <a:t>cao</a:t>
            </a:r>
            <a:r>
              <a:rPr lang="en-US" sz="2800" dirty="0"/>
              <a:t> </a:t>
            </a:r>
            <a:r>
              <a:rPr lang="en-US" sz="2800" dirty="0" err="1"/>
              <a:t>nhưng</a:t>
            </a:r>
            <a:r>
              <a:rPr lang="en-US" sz="2800" dirty="0"/>
              <a:t> </a:t>
            </a:r>
            <a:r>
              <a:rPr lang="en-US" sz="2800" dirty="0" err="1"/>
              <a:t>độ</a:t>
            </a:r>
            <a:r>
              <a:rPr lang="en-US" sz="2800" dirty="0"/>
              <a:t> </a:t>
            </a:r>
            <a:r>
              <a:rPr lang="en-US" sz="2800" dirty="0" err="1"/>
              <a:t>đặc</a:t>
            </a:r>
            <a:r>
              <a:rPr lang="en-US" sz="2800" dirty="0"/>
              <a:t> </a:t>
            </a:r>
            <a:r>
              <a:rPr lang="en-US" sz="2800" dirty="0" err="1"/>
              <a:t>hiệu</a:t>
            </a:r>
            <a:r>
              <a:rPr lang="en-US" sz="2800" dirty="0"/>
              <a:t> </a:t>
            </a:r>
            <a:r>
              <a:rPr lang="en-US" sz="2800" dirty="0" err="1"/>
              <a:t>kém</a:t>
            </a:r>
            <a:r>
              <a:rPr lang="en-US" sz="2800" dirty="0"/>
              <a:t> (</a:t>
            </a:r>
            <a:r>
              <a:rPr lang="en-US" sz="2800" dirty="0" err="1"/>
              <a:t>không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mẫu</a:t>
            </a:r>
            <a:r>
              <a:rPr lang="en-US" sz="2800" dirty="0"/>
              <a:t> </a:t>
            </a:r>
            <a:r>
              <a:rPr lang="en-US" sz="2800" dirty="0" err="1"/>
              <a:t>ít</a:t>
            </a:r>
            <a:r>
              <a:rPr lang="en-US" sz="2800" dirty="0"/>
              <a:t> </a:t>
            </a:r>
            <a:r>
              <a:rPr lang="en-US" sz="2800" dirty="0" err="1"/>
              <a:t>dây</a:t>
            </a:r>
            <a:r>
              <a:rPr lang="en-US" sz="2800" dirty="0"/>
              <a:t> </a:t>
            </a:r>
            <a:r>
              <a:rPr lang="en-US" sz="2800" dirty="0" err="1"/>
              <a:t>nhiễm</a:t>
            </a:r>
            <a:r>
              <a:rPr lang="en-US" sz="2800" dirty="0"/>
              <a:t>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5410200"/>
            <a:ext cx="5638800" cy="116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12064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vi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b="1" dirty="0" err="1">
                <a:solidFill>
                  <a:srgbClr val="FFFF00"/>
                </a:solidFill>
              </a:rPr>
              <a:t>định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lượng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dirty="0" err="1"/>
              <a:t>sv</a:t>
            </a:r>
            <a:r>
              <a:rPr lang="en-US" dirty="0"/>
              <a:t> </a:t>
            </a:r>
            <a:r>
              <a:rPr lang="en-US" b="1" dirty="0" err="1">
                <a:solidFill>
                  <a:srgbClr val="FFFF00"/>
                </a:solidFill>
              </a:rPr>
              <a:t>định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tính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1828800"/>
            <a:ext cx="7772400" cy="5029200"/>
          </a:xfrm>
        </p:spPr>
        <p:txBody>
          <a:bodyPr>
            <a:normAutofit/>
          </a:bodyPr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vong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981200"/>
            <a:ext cx="9144000" cy="3733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Cấy</a:t>
            </a:r>
            <a:r>
              <a:rPr lang="en-US" dirty="0"/>
              <a:t> </a:t>
            </a:r>
            <a:r>
              <a:rPr lang="en-US" dirty="0" err="1"/>
              <a:t>dương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8768" y="1752601"/>
            <a:ext cx="9189232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Thang </a:t>
            </a:r>
            <a:r>
              <a:rPr lang="en-US" dirty="0" err="1"/>
              <a:t>cpis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phổi</a:t>
            </a:r>
            <a:r>
              <a:rPr lang="en-US" dirty="0"/>
              <a:t> </a:t>
            </a:r>
            <a:r>
              <a:rPr lang="en-US" dirty="0" err="1"/>
              <a:t>bv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2065867"/>
            <a:ext cx="8001000" cy="4491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039899-64FA-4813-B79C-22DBA62F6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0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662CA-1DBF-42E5-9052-E031314C9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Phổi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2090-1CEC-4F41-BF0B-423AD1617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Đại</a:t>
            </a:r>
            <a:r>
              <a:rPr lang="en-US" sz="2800" dirty="0"/>
              <a:t> c</a:t>
            </a:r>
            <a:r>
              <a:rPr lang="vi-VN" sz="2800" dirty="0"/>
              <a:t>ư</a:t>
            </a:r>
            <a:r>
              <a:rPr lang="en-US" sz="2800" dirty="0" err="1"/>
              <a:t>ơng</a:t>
            </a:r>
            <a:endParaRPr lang="en-US" sz="2800" dirty="0"/>
          </a:p>
          <a:p>
            <a:pPr lvl="1"/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nghĩa</a:t>
            </a:r>
            <a:endParaRPr lang="en-US" sz="2400" dirty="0"/>
          </a:p>
          <a:p>
            <a:pPr lvl="1"/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phẫu</a:t>
            </a:r>
            <a:r>
              <a:rPr lang="en-US" sz="2400" dirty="0"/>
              <a:t> </a:t>
            </a:r>
            <a:r>
              <a:rPr lang="en-US" sz="2400" dirty="0" err="1"/>
              <a:t>bệnh</a:t>
            </a:r>
            <a:endParaRPr lang="en-US" sz="2400" dirty="0"/>
          </a:p>
          <a:p>
            <a:pPr lvl="1"/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tễ</a:t>
            </a:r>
            <a:endParaRPr lang="en-US" sz="2400" dirty="0"/>
          </a:p>
          <a:p>
            <a:r>
              <a:rPr lang="en-US" sz="2800" dirty="0" err="1"/>
              <a:t>Chẩn</a:t>
            </a:r>
            <a:r>
              <a:rPr lang="en-US" sz="2800" dirty="0"/>
              <a:t> </a:t>
            </a:r>
            <a:r>
              <a:rPr lang="en-US" sz="2800" dirty="0" err="1"/>
              <a:t>đoán</a:t>
            </a:r>
            <a:endParaRPr lang="en-US" sz="2800" dirty="0"/>
          </a:p>
          <a:p>
            <a:r>
              <a:rPr lang="en-US" sz="2800" dirty="0" err="1"/>
              <a:t>Điều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26790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38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+mn-lt"/>
              </a:rPr>
              <a:t>CPIS</a:t>
            </a:r>
          </a:p>
        </p:txBody>
      </p:sp>
      <p:pic>
        <p:nvPicPr>
          <p:cNvPr id="1253379" name="Picture 3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6409977" y="108488"/>
            <a:ext cx="5573204" cy="2482312"/>
          </a:xfrm>
          <a:noFill/>
          <a:ln w="38100" cap="flat">
            <a:solidFill>
              <a:srgbClr val="FF0000"/>
            </a:solidFill>
            <a:headEnd type="none" w="sm" len="sm"/>
            <a:tailEnd type="none" w="sm" len="sm"/>
          </a:ln>
        </p:spPr>
      </p:pic>
      <p:pic>
        <p:nvPicPr>
          <p:cNvPr id="1253380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/>
          <a:srcRect/>
          <a:stretch>
            <a:fillRect/>
          </a:stretch>
        </p:blipFill>
        <p:spPr>
          <a:xfrm>
            <a:off x="6409978" y="2743200"/>
            <a:ext cx="5573204" cy="4050551"/>
          </a:xfrm>
          <a:noFill/>
          <a:ln w="38100" cap="flat">
            <a:solidFill>
              <a:srgbClr val="FF0000"/>
            </a:solidFill>
            <a:headEnd type="none" w="sm" len="sm"/>
            <a:tailEnd type="none" w="sm" len="sm"/>
          </a:ln>
        </p:spPr>
      </p:pic>
      <p:sp>
        <p:nvSpPr>
          <p:cNvPr id="1253381" name="Text Box 5"/>
          <p:cNvSpPr txBox="1">
            <a:spLocks noChangeArrowheads="1"/>
          </p:cNvSpPr>
          <p:nvPr/>
        </p:nvSpPr>
        <p:spPr bwMode="auto">
          <a:xfrm>
            <a:off x="669891" y="2707193"/>
            <a:ext cx="6400799" cy="193899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l" eaLnBrk="0" hangingPunct="0"/>
            <a:r>
              <a:rPr lang="de-DE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Retrospective observational study</a:t>
            </a:r>
          </a:p>
          <a:p>
            <a:pPr algn="l" eaLnBrk="0" hangingPunct="0"/>
            <a:r>
              <a:rPr lang="de-DE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(Fagon, Ann Intern Med 2000)</a:t>
            </a:r>
          </a:p>
          <a:p>
            <a:pPr algn="l" eaLnBrk="0" hangingPunct="0"/>
            <a:r>
              <a:rPr lang="de-DE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201 patients from 31 centres</a:t>
            </a:r>
          </a:p>
          <a:p>
            <a:pPr algn="l" eaLnBrk="0" hangingPunct="0"/>
            <a:r>
              <a:rPr lang="de-DE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invasive diagnosis of VAP</a:t>
            </a:r>
          </a:p>
          <a:p>
            <a:pPr algn="l" eaLnBrk="0" hangingPunct="0"/>
            <a:r>
              <a:rPr lang="de-DE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CPIS Day 1 + Day 3</a:t>
            </a:r>
          </a:p>
        </p:txBody>
      </p:sp>
      <p:sp>
        <p:nvSpPr>
          <p:cNvPr id="1253382" name="Text Box 6"/>
          <p:cNvSpPr txBox="1">
            <a:spLocks noChangeArrowheads="1"/>
          </p:cNvSpPr>
          <p:nvPr/>
        </p:nvSpPr>
        <p:spPr bwMode="auto">
          <a:xfrm>
            <a:off x="685801" y="6477000"/>
            <a:ext cx="3702050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r" eaLnBrk="0" hangingPunct="0"/>
            <a:r>
              <a:rPr lang="en-US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Luyt</a:t>
            </a: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et al. Am J Respir </a:t>
            </a:r>
            <a:r>
              <a:rPr lang="en-US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Crit</a:t>
            </a: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Care Med 2005;171:48–53</a:t>
            </a:r>
            <a:endParaRPr lang="de-DE" sz="1400" dirty="0"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235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50" name="Line 14"/>
          <p:cNvSpPr>
            <a:spLocks noChangeShapeType="1"/>
          </p:cNvSpPr>
          <p:nvPr/>
        </p:nvSpPr>
        <p:spPr bwMode="auto">
          <a:xfrm>
            <a:off x="3424239" y="1962150"/>
            <a:ext cx="45370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5553" name="Text Box 17"/>
          <p:cNvSpPr txBox="1">
            <a:spLocks noChangeArrowheads="1"/>
          </p:cNvSpPr>
          <p:nvPr/>
        </p:nvSpPr>
        <p:spPr bwMode="auto">
          <a:xfrm>
            <a:off x="6591301" y="6508750"/>
            <a:ext cx="404177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l"/>
            <a:r>
              <a:rPr lang="de-DE" sz="1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Singh et al. Am J Respir Crit Care Med 2000;162:505–511</a:t>
            </a:r>
          </a:p>
        </p:txBody>
      </p:sp>
      <p:sp>
        <p:nvSpPr>
          <p:cNvPr id="1345559" name="Rectangle 23"/>
          <p:cNvSpPr>
            <a:spLocks noGrp="1" noChangeArrowheads="1"/>
          </p:cNvSpPr>
          <p:nvPr>
            <p:ph type="title"/>
          </p:nvPr>
        </p:nvSpPr>
        <p:spPr>
          <a:xfrm>
            <a:off x="1905000" y="512064"/>
            <a:ext cx="8763000" cy="914400"/>
          </a:xfrm>
        </p:spPr>
        <p:txBody>
          <a:bodyPr/>
          <a:lstStyle/>
          <a:p>
            <a:r>
              <a:rPr lang="de-DE" sz="2400" dirty="0">
                <a:latin typeface="+mn-lt"/>
              </a:rPr>
              <a:t>Patients with suspected VAP: A proposed solution for indiscriminate antibiotic prescription</a:t>
            </a:r>
            <a:endParaRPr lang="en-GB" sz="2400" dirty="0">
              <a:latin typeface="+mn-lt"/>
            </a:endParaRPr>
          </a:p>
        </p:txBody>
      </p:sp>
      <p:sp>
        <p:nvSpPr>
          <p:cNvPr id="1345560" name="Rectangle 24"/>
          <p:cNvSpPr>
            <a:spLocks noChangeArrowheads="1"/>
          </p:cNvSpPr>
          <p:nvPr/>
        </p:nvSpPr>
        <p:spPr bwMode="auto">
          <a:xfrm>
            <a:off x="3976688" y="1544638"/>
            <a:ext cx="3429000" cy="3667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de-DE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Radiologically confirmed new Infiltrates</a:t>
            </a:r>
          </a:p>
        </p:txBody>
      </p:sp>
      <p:sp>
        <p:nvSpPr>
          <p:cNvPr id="1345561" name="Rectangle 25"/>
          <p:cNvSpPr>
            <a:spLocks noChangeArrowheads="1"/>
          </p:cNvSpPr>
          <p:nvPr/>
        </p:nvSpPr>
        <p:spPr bwMode="auto">
          <a:xfrm>
            <a:off x="2917825" y="2324101"/>
            <a:ext cx="941388" cy="36671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de-DE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CPIS &gt; 6</a:t>
            </a:r>
          </a:p>
        </p:txBody>
      </p:sp>
      <p:sp>
        <p:nvSpPr>
          <p:cNvPr id="1345562" name="Rectangle 26"/>
          <p:cNvSpPr>
            <a:spLocks noChangeArrowheads="1"/>
          </p:cNvSpPr>
          <p:nvPr/>
        </p:nvSpPr>
        <p:spPr bwMode="auto">
          <a:xfrm>
            <a:off x="2547938" y="3052763"/>
            <a:ext cx="2824812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Pneumonia treated 10–21 days</a:t>
            </a:r>
            <a:endParaRPr lang="en-GB" dirty="0"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  <p:sp>
        <p:nvSpPr>
          <p:cNvPr id="1345563" name="Rectangle 27"/>
          <p:cNvSpPr>
            <a:spLocks noChangeArrowheads="1"/>
          </p:cNvSpPr>
          <p:nvPr/>
        </p:nvSpPr>
        <p:spPr bwMode="auto">
          <a:xfrm>
            <a:off x="7596189" y="2324101"/>
            <a:ext cx="904875" cy="36671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de-DE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CPIS </a:t>
            </a:r>
            <a:r>
              <a:rPr lang="de-DE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sym typeface="Symbol" pitchFamily="18" charset="2"/>
              </a:rPr>
              <a:t>6</a:t>
            </a:r>
          </a:p>
        </p:txBody>
      </p:sp>
      <p:sp>
        <p:nvSpPr>
          <p:cNvPr id="1345564" name="Rectangle 28"/>
          <p:cNvSpPr>
            <a:spLocks noChangeArrowheads="1"/>
          </p:cNvSpPr>
          <p:nvPr/>
        </p:nvSpPr>
        <p:spPr bwMode="auto">
          <a:xfrm>
            <a:off x="7329489" y="3052763"/>
            <a:ext cx="1436687" cy="3667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Randomisation</a:t>
            </a:r>
            <a:endParaRPr lang="en-GB"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  <p:sp>
        <p:nvSpPr>
          <p:cNvPr id="1345565" name="Rectangle 29"/>
          <p:cNvSpPr>
            <a:spLocks noChangeArrowheads="1"/>
          </p:cNvSpPr>
          <p:nvPr/>
        </p:nvSpPr>
        <p:spPr bwMode="auto">
          <a:xfrm>
            <a:off x="5984875" y="3870326"/>
            <a:ext cx="1874838" cy="36671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Ciprofloxacin 3 days</a:t>
            </a:r>
            <a:endParaRPr lang="en-GB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  <p:sp>
        <p:nvSpPr>
          <p:cNvPr id="1345566" name="Rectangle 30"/>
          <p:cNvSpPr>
            <a:spLocks noChangeArrowheads="1"/>
          </p:cNvSpPr>
          <p:nvPr/>
        </p:nvSpPr>
        <p:spPr bwMode="auto">
          <a:xfrm>
            <a:off x="8283575" y="3870326"/>
            <a:ext cx="2824812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de-DE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Pneumonia treated 10–21 days</a:t>
            </a:r>
          </a:p>
        </p:txBody>
      </p:sp>
      <p:sp>
        <p:nvSpPr>
          <p:cNvPr id="1345567" name="Rectangle 31"/>
          <p:cNvSpPr>
            <a:spLocks noChangeArrowheads="1"/>
          </p:cNvSpPr>
          <p:nvPr/>
        </p:nvSpPr>
        <p:spPr bwMode="auto">
          <a:xfrm>
            <a:off x="6837364" y="4375151"/>
            <a:ext cx="2378075" cy="36671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Re-evaluation after 3 days</a:t>
            </a:r>
            <a:endParaRPr lang="en-GB"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  <p:sp>
        <p:nvSpPr>
          <p:cNvPr id="1345568" name="Rectangle 32"/>
          <p:cNvSpPr>
            <a:spLocks noChangeArrowheads="1"/>
          </p:cNvSpPr>
          <p:nvPr/>
        </p:nvSpPr>
        <p:spPr bwMode="auto">
          <a:xfrm>
            <a:off x="6470650" y="5159376"/>
            <a:ext cx="889000" cy="36671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CPIS &gt;6</a:t>
            </a:r>
            <a:endParaRPr lang="en-GB"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  <p:sp>
        <p:nvSpPr>
          <p:cNvPr id="1345569" name="Rectangle 33"/>
          <p:cNvSpPr>
            <a:spLocks noChangeArrowheads="1"/>
          </p:cNvSpPr>
          <p:nvPr/>
        </p:nvSpPr>
        <p:spPr bwMode="auto">
          <a:xfrm>
            <a:off x="8651876" y="5159376"/>
            <a:ext cx="904875" cy="36671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CPIS </a:t>
            </a:r>
            <a:r>
              <a:rPr lang="de-DE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sym typeface="Symbol" pitchFamily="18" charset="2"/>
              </a:rPr>
              <a:t>6</a:t>
            </a:r>
            <a:endParaRPr lang="en-GB"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  <a:sym typeface="Symbol" pitchFamily="18" charset="2"/>
            </a:endParaRPr>
          </a:p>
        </p:txBody>
      </p:sp>
      <p:sp>
        <p:nvSpPr>
          <p:cNvPr id="1345570" name="Rectangle 34"/>
          <p:cNvSpPr>
            <a:spLocks noChangeArrowheads="1"/>
          </p:cNvSpPr>
          <p:nvPr/>
        </p:nvSpPr>
        <p:spPr bwMode="auto">
          <a:xfrm>
            <a:off x="6026150" y="5942013"/>
            <a:ext cx="2954655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Pneumonia treated</a:t>
            </a:r>
            <a:r>
              <a:rPr lang="de-DE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sym typeface="Symbol" pitchFamily="18" charset="2"/>
              </a:rPr>
              <a:t> 10–21 days	</a:t>
            </a:r>
            <a:endParaRPr lang="en-GB" dirty="0"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  <a:sym typeface="Symbol" pitchFamily="18" charset="2"/>
            </a:endParaRPr>
          </a:p>
        </p:txBody>
      </p:sp>
      <p:sp>
        <p:nvSpPr>
          <p:cNvPr id="1345571" name="Rectangle 35"/>
          <p:cNvSpPr>
            <a:spLocks noChangeArrowheads="1"/>
          </p:cNvSpPr>
          <p:nvPr/>
        </p:nvSpPr>
        <p:spPr bwMode="auto">
          <a:xfrm>
            <a:off x="8964613" y="5942013"/>
            <a:ext cx="1723549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sym typeface="Symbol" pitchFamily="18" charset="2"/>
              </a:rPr>
              <a:t>Stop Ciprofloxacin</a:t>
            </a:r>
            <a:endParaRPr lang="en-GB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  <a:sym typeface="Symbol" pitchFamily="18" charset="2"/>
            </a:endParaRPr>
          </a:p>
        </p:txBody>
      </p:sp>
      <p:sp>
        <p:nvSpPr>
          <p:cNvPr id="1345572" name="Line 36"/>
          <p:cNvSpPr>
            <a:spLocks noChangeShapeType="1"/>
          </p:cNvSpPr>
          <p:nvPr/>
        </p:nvSpPr>
        <p:spPr bwMode="auto">
          <a:xfrm>
            <a:off x="6934200" y="5583239"/>
            <a:ext cx="0" cy="28733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45573" name="Line 37"/>
          <p:cNvSpPr>
            <a:spLocks noChangeShapeType="1"/>
          </p:cNvSpPr>
          <p:nvPr/>
        </p:nvSpPr>
        <p:spPr bwMode="auto">
          <a:xfrm>
            <a:off x="9123363" y="5583239"/>
            <a:ext cx="0" cy="28733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6891338" y="4773613"/>
            <a:ext cx="2252662" cy="309562"/>
            <a:chOff x="748" y="2736"/>
            <a:chExt cx="1419" cy="195"/>
          </a:xfrm>
        </p:grpSpPr>
        <p:sp>
          <p:nvSpPr>
            <p:cNvPr id="1345552" name="Line 16"/>
            <p:cNvSpPr>
              <a:spLocks noChangeShapeType="1"/>
            </p:cNvSpPr>
            <p:nvPr/>
          </p:nvSpPr>
          <p:spPr bwMode="auto">
            <a:xfrm>
              <a:off x="748" y="2736"/>
              <a:ext cx="1419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574" name="Line 38"/>
            <p:cNvSpPr>
              <a:spLocks noChangeShapeType="1"/>
            </p:cNvSpPr>
            <p:nvPr/>
          </p:nvSpPr>
          <p:spPr bwMode="auto">
            <a:xfrm>
              <a:off x="765" y="2750"/>
              <a:ext cx="0" cy="18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5575" name="Line 39"/>
            <p:cNvSpPr>
              <a:spLocks noChangeShapeType="1"/>
            </p:cNvSpPr>
            <p:nvPr/>
          </p:nvSpPr>
          <p:spPr bwMode="auto">
            <a:xfrm>
              <a:off x="2151" y="2750"/>
              <a:ext cx="0" cy="18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6891338" y="3479801"/>
            <a:ext cx="2252662" cy="309563"/>
            <a:chOff x="748" y="2736"/>
            <a:chExt cx="1419" cy="195"/>
          </a:xfrm>
        </p:grpSpPr>
        <p:sp>
          <p:nvSpPr>
            <p:cNvPr id="1345579" name="Line 43"/>
            <p:cNvSpPr>
              <a:spLocks noChangeShapeType="1"/>
            </p:cNvSpPr>
            <p:nvPr/>
          </p:nvSpPr>
          <p:spPr bwMode="auto">
            <a:xfrm>
              <a:off x="748" y="2736"/>
              <a:ext cx="1419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580" name="Line 44"/>
            <p:cNvSpPr>
              <a:spLocks noChangeShapeType="1"/>
            </p:cNvSpPr>
            <p:nvPr/>
          </p:nvSpPr>
          <p:spPr bwMode="auto">
            <a:xfrm>
              <a:off x="765" y="2750"/>
              <a:ext cx="0" cy="18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5581" name="Line 45"/>
            <p:cNvSpPr>
              <a:spLocks noChangeShapeType="1"/>
            </p:cNvSpPr>
            <p:nvPr/>
          </p:nvSpPr>
          <p:spPr bwMode="auto">
            <a:xfrm>
              <a:off x="2151" y="2750"/>
              <a:ext cx="0" cy="18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5583" name="Line 47"/>
          <p:cNvSpPr>
            <a:spLocks noChangeShapeType="1"/>
          </p:cNvSpPr>
          <p:nvPr/>
        </p:nvSpPr>
        <p:spPr bwMode="auto">
          <a:xfrm>
            <a:off x="3362325" y="1973263"/>
            <a:ext cx="4700588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5584" name="Line 48"/>
          <p:cNvSpPr>
            <a:spLocks noChangeShapeType="1"/>
          </p:cNvSpPr>
          <p:nvPr/>
        </p:nvSpPr>
        <p:spPr bwMode="auto">
          <a:xfrm>
            <a:off x="3389313" y="1995489"/>
            <a:ext cx="0" cy="28733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45585" name="Line 49"/>
          <p:cNvSpPr>
            <a:spLocks noChangeShapeType="1"/>
          </p:cNvSpPr>
          <p:nvPr/>
        </p:nvSpPr>
        <p:spPr bwMode="auto">
          <a:xfrm>
            <a:off x="8039100" y="1995489"/>
            <a:ext cx="0" cy="28733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45587" name="Line 51"/>
          <p:cNvSpPr>
            <a:spLocks noChangeShapeType="1"/>
          </p:cNvSpPr>
          <p:nvPr/>
        </p:nvSpPr>
        <p:spPr bwMode="auto">
          <a:xfrm>
            <a:off x="3389313" y="2725739"/>
            <a:ext cx="0" cy="28733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45589" name="Line 53"/>
          <p:cNvSpPr>
            <a:spLocks noChangeShapeType="1"/>
          </p:cNvSpPr>
          <p:nvPr/>
        </p:nvSpPr>
        <p:spPr bwMode="auto">
          <a:xfrm>
            <a:off x="8018463" y="4086225"/>
            <a:ext cx="0" cy="28733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45590" name="Line 54"/>
          <p:cNvSpPr>
            <a:spLocks noChangeShapeType="1"/>
          </p:cNvSpPr>
          <p:nvPr/>
        </p:nvSpPr>
        <p:spPr bwMode="auto">
          <a:xfrm>
            <a:off x="8039100" y="2725739"/>
            <a:ext cx="0" cy="28733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87BA5-5803-465F-B7D4-84D287010738}"/>
              </a:ext>
            </a:extLst>
          </p:cNvPr>
          <p:cNvSpPr txBox="1"/>
          <p:nvPr/>
        </p:nvSpPr>
        <p:spPr>
          <a:xfrm>
            <a:off x="1123619" y="3754180"/>
            <a:ext cx="348524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chẩn</a:t>
            </a:r>
            <a:r>
              <a:rPr lang="en-US" sz="3200" dirty="0"/>
              <a:t> </a:t>
            </a:r>
            <a:r>
              <a:rPr lang="en-US" sz="3200" dirty="0" err="1"/>
              <a:t>đoán</a:t>
            </a:r>
            <a:r>
              <a:rPr lang="en-US" sz="3200" dirty="0"/>
              <a:t> </a:t>
            </a:r>
            <a:r>
              <a:rPr lang="en-US" sz="3200" dirty="0" err="1"/>
              <a:t>khác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Xẹp</a:t>
            </a:r>
            <a:r>
              <a:rPr lang="en-US" sz="3200" dirty="0"/>
              <a:t> </a:t>
            </a:r>
            <a:r>
              <a:rPr lang="en-US" sz="3200" dirty="0" err="1"/>
              <a:t>phổi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Thuyên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phổi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Suy</a:t>
            </a:r>
            <a:r>
              <a:rPr lang="en-US" sz="3200" dirty="0"/>
              <a:t> </a:t>
            </a:r>
            <a:r>
              <a:rPr lang="en-US" sz="3200" dirty="0" err="1"/>
              <a:t>tim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0279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662CA-1DBF-42E5-9052-E031314C9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Phổi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2090-1CEC-4F41-BF0B-423AD1617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Đại</a:t>
            </a:r>
            <a:r>
              <a:rPr lang="en-US" sz="2800" dirty="0"/>
              <a:t> c</a:t>
            </a:r>
            <a:r>
              <a:rPr lang="vi-VN" sz="2800" dirty="0"/>
              <a:t>ư</a:t>
            </a:r>
            <a:r>
              <a:rPr lang="en-US" sz="2800" dirty="0" err="1"/>
              <a:t>ơng</a:t>
            </a:r>
            <a:endParaRPr lang="en-US" sz="2800" dirty="0"/>
          </a:p>
          <a:p>
            <a:r>
              <a:rPr lang="en-US" sz="2800" dirty="0" err="1"/>
              <a:t>Chẩn</a:t>
            </a:r>
            <a:r>
              <a:rPr lang="en-US" sz="2800" dirty="0"/>
              <a:t> </a:t>
            </a:r>
            <a:r>
              <a:rPr lang="en-US" sz="2800" dirty="0" err="1"/>
              <a:t>đoán</a:t>
            </a:r>
            <a:endParaRPr lang="en-US" sz="2800" dirty="0"/>
          </a:p>
          <a:p>
            <a:r>
              <a:rPr lang="en-US" sz="2800" dirty="0" err="1"/>
              <a:t>Điều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43007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CD548230-B21B-4200-80A1-E34815282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8825" y="6492875"/>
            <a:ext cx="3486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l"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Adapted from Kollef MH et al. </a:t>
            </a:r>
            <a:r>
              <a:rPr lang="en-US" altLang="en-US" i="1">
                <a:latin typeface="Arial" panose="020B0604020202020204" pitchFamily="34" charset="0"/>
                <a:cs typeface="Arial" panose="020B0604020202020204" pitchFamily="34" charset="0"/>
              </a:rPr>
              <a:t>Chest.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1999;115:462-474.</a:t>
            </a:r>
          </a:p>
          <a:p>
            <a:pPr algn="l"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ATS/IDSA. </a:t>
            </a:r>
            <a:r>
              <a:rPr lang="en-US" altLang="en-US" i="1">
                <a:latin typeface="Arial" panose="020B0604020202020204" pitchFamily="34" charset="0"/>
                <a:cs typeface="Arial" panose="020B0604020202020204" pitchFamily="34" charset="0"/>
              </a:rPr>
              <a:t>Am J Respir Crit Care Med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. 2005;171:388-416.</a:t>
            </a: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A0737063-886A-4D50-8FEB-5590D9C86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225" y="1320800"/>
            <a:ext cx="85344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“…selection of initial appropriate antibiotic therapy (ie, getting the antibiotic treatment right the first time) is an important aspect of care for hospitalized patients with serious infections.” 						          – </a:t>
            </a:r>
            <a:r>
              <a:rPr lang="en-US" altLang="en-US" sz="1600" b="1">
                <a:latin typeface="Arial" panose="020B0604020202020204" pitchFamily="34" charset="0"/>
                <a:cs typeface="Arial" panose="020B0604020202020204" pitchFamily="34" charset="0"/>
              </a:rPr>
              <a:t>ATS/IDSA Guidelines</a:t>
            </a:r>
          </a:p>
        </p:txBody>
      </p:sp>
      <p:sp>
        <p:nvSpPr>
          <p:cNvPr id="35844" name="Text Box 4">
            <a:extLst>
              <a:ext uri="{FF2B5EF4-FFF2-40B4-BE49-F238E27FC236}">
                <a16:creationId xmlns:a16="http://schemas.microsoft.com/office/drawing/2014/main" id="{3848FF74-C601-4C59-8780-4A4900276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209800"/>
            <a:ext cx="8610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A Study by Kollef and Colleagues Evaluating the Impact of Inadequate Antimicrobial Therapy on Mortality</a:t>
            </a:r>
          </a:p>
        </p:txBody>
      </p:sp>
      <p:sp>
        <p:nvSpPr>
          <p:cNvPr id="35845" name="Line 5">
            <a:extLst>
              <a:ext uri="{FF2B5EF4-FFF2-40B4-BE49-F238E27FC236}">
                <a16:creationId xmlns:a16="http://schemas.microsoft.com/office/drawing/2014/main" id="{62645499-D948-4F04-A861-A838DFB5C2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2133600"/>
            <a:ext cx="72390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6" name="Rectangle 6">
            <a:extLst>
              <a:ext uri="{FF2B5EF4-FFF2-40B4-BE49-F238E27FC236}">
                <a16:creationId xmlns:a16="http://schemas.microsoft.com/office/drawing/2014/main" id="{7D541FE7-09A3-4C24-8FDD-ED578B183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022" y="5508626"/>
            <a:ext cx="297196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Inadequate antimicrobial treatment</a:t>
            </a:r>
          </a:p>
          <a:p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(n=169)                        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7" name="Rectangle 7">
            <a:extLst>
              <a:ext uri="{FF2B5EF4-FFF2-40B4-BE49-F238E27FC236}">
                <a16:creationId xmlns:a16="http://schemas.microsoft.com/office/drawing/2014/main" id="{95FE1B9D-F8BA-4BEB-A296-6C05418C6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1537" y="5499101"/>
            <a:ext cx="284372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Adequate antimicrobial treatment</a:t>
            </a:r>
          </a:p>
          <a:p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(n=486)                        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8" name="Text Box 8">
            <a:extLst>
              <a:ext uri="{FF2B5EF4-FFF2-40B4-BE49-F238E27FC236}">
                <a16:creationId xmlns:a16="http://schemas.microsoft.com/office/drawing/2014/main" id="{7C101862-FB4A-46D6-8942-9E4D071B7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3226" y="2895601"/>
            <a:ext cx="1730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9" name="Rectangle 9">
            <a:extLst>
              <a:ext uri="{FF2B5EF4-FFF2-40B4-BE49-F238E27FC236}">
                <a16:creationId xmlns:a16="http://schemas.microsoft.com/office/drawing/2014/main" id="{B3E194D7-9F4F-46C6-9B57-117022646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63" y="5578476"/>
            <a:ext cx="106362" cy="104775"/>
          </a:xfrm>
          <a:prstGeom prst="rect">
            <a:avLst/>
          </a:prstGeom>
          <a:solidFill>
            <a:srgbClr val="99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850" name="Rectangle 10">
            <a:extLst>
              <a:ext uri="{FF2B5EF4-FFF2-40B4-BE49-F238E27FC236}">
                <a16:creationId xmlns:a16="http://schemas.microsoft.com/office/drawing/2014/main" id="{C791630E-43CC-4BC6-BCD9-B6452B596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7426" y="5575301"/>
            <a:ext cx="106363" cy="104775"/>
          </a:xfrm>
          <a:prstGeom prst="rect">
            <a:avLst/>
          </a:prstGeom>
          <a:solidFill>
            <a:srgbClr val="666699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851" name="Rectangle 11">
            <a:extLst>
              <a:ext uri="{FF2B5EF4-FFF2-40B4-BE49-F238E27FC236}">
                <a16:creationId xmlns:a16="http://schemas.microsoft.com/office/drawing/2014/main" id="{BB105B64-1E21-40CF-8F58-33C371284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476" y="3014663"/>
            <a:ext cx="830263" cy="1985962"/>
          </a:xfrm>
          <a:prstGeom prst="rect">
            <a:avLst/>
          </a:prstGeom>
          <a:solidFill>
            <a:srgbClr val="99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852" name="Rectangle 12">
            <a:extLst>
              <a:ext uri="{FF2B5EF4-FFF2-40B4-BE49-F238E27FC236}">
                <a16:creationId xmlns:a16="http://schemas.microsoft.com/office/drawing/2014/main" id="{C1A7DBC5-396E-4DE4-8016-949750B63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726" y="3400425"/>
            <a:ext cx="830263" cy="1600200"/>
          </a:xfrm>
          <a:prstGeom prst="rect">
            <a:avLst/>
          </a:prstGeom>
          <a:solidFill>
            <a:srgbClr val="99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853" name="Rectangle 13">
            <a:extLst>
              <a:ext uri="{FF2B5EF4-FFF2-40B4-BE49-F238E27FC236}">
                <a16:creationId xmlns:a16="http://schemas.microsoft.com/office/drawing/2014/main" id="{64231F65-328F-4D0D-9B4E-B0B4B42B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7738" y="4078289"/>
            <a:ext cx="819150" cy="922337"/>
          </a:xfrm>
          <a:prstGeom prst="rect">
            <a:avLst/>
          </a:prstGeom>
          <a:solidFill>
            <a:srgbClr val="666699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854" name="Rectangle 14">
            <a:extLst>
              <a:ext uri="{FF2B5EF4-FFF2-40B4-BE49-F238E27FC236}">
                <a16:creationId xmlns:a16="http://schemas.microsoft.com/office/drawing/2014/main" id="{5142E2A9-1412-4AD2-9C96-4CC9C7BD1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6988" y="4311651"/>
            <a:ext cx="819150" cy="688975"/>
          </a:xfrm>
          <a:prstGeom prst="rect">
            <a:avLst/>
          </a:prstGeom>
          <a:solidFill>
            <a:srgbClr val="666699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855" name="Line 15">
            <a:extLst>
              <a:ext uri="{FF2B5EF4-FFF2-40B4-BE49-F238E27FC236}">
                <a16:creationId xmlns:a16="http://schemas.microsoft.com/office/drawing/2014/main" id="{5CAC626F-96FB-4352-B479-70297F4EE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8350" y="2711451"/>
            <a:ext cx="1588" cy="2289175"/>
          </a:xfrm>
          <a:prstGeom prst="line">
            <a:avLst/>
          </a:prstGeom>
          <a:noFill/>
          <a:ln w="1111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6" name="Line 16">
            <a:extLst>
              <a:ext uri="{FF2B5EF4-FFF2-40B4-BE49-F238E27FC236}">
                <a16:creationId xmlns:a16="http://schemas.microsoft.com/office/drawing/2014/main" id="{755C12E4-5D55-4213-ACAD-DAE691FEDA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9614" y="5000625"/>
            <a:ext cx="58737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7" name="Line 17">
            <a:extLst>
              <a:ext uri="{FF2B5EF4-FFF2-40B4-BE49-F238E27FC236}">
                <a16:creationId xmlns:a16="http://schemas.microsoft.com/office/drawing/2014/main" id="{5103DD1A-CDD9-437B-B2D2-7316098988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9614" y="4614864"/>
            <a:ext cx="58737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8" name="Line 18">
            <a:extLst>
              <a:ext uri="{FF2B5EF4-FFF2-40B4-BE49-F238E27FC236}">
                <a16:creationId xmlns:a16="http://schemas.microsoft.com/office/drawing/2014/main" id="{50F0AAAA-796A-4B55-B2B1-C5CFDF8DB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9614" y="4240214"/>
            <a:ext cx="58737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9" name="Line 19">
            <a:extLst>
              <a:ext uri="{FF2B5EF4-FFF2-40B4-BE49-F238E27FC236}">
                <a16:creationId xmlns:a16="http://schemas.microsoft.com/office/drawing/2014/main" id="{2423B2A8-6FF2-43C4-8308-DD7B352BBD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9614" y="3856039"/>
            <a:ext cx="58737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0" name="Line 20">
            <a:extLst>
              <a:ext uri="{FF2B5EF4-FFF2-40B4-BE49-F238E27FC236}">
                <a16:creationId xmlns:a16="http://schemas.microsoft.com/office/drawing/2014/main" id="{3DA91A55-5AE1-405E-85F2-705818326F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9614" y="3470275"/>
            <a:ext cx="58737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1" name="Line 21">
            <a:extLst>
              <a:ext uri="{FF2B5EF4-FFF2-40B4-BE49-F238E27FC236}">
                <a16:creationId xmlns:a16="http://schemas.microsoft.com/office/drawing/2014/main" id="{8AF691D0-2745-4B0D-B449-D9B730FFA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9614" y="3097214"/>
            <a:ext cx="58737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2" name="Line 22">
            <a:extLst>
              <a:ext uri="{FF2B5EF4-FFF2-40B4-BE49-F238E27FC236}">
                <a16:creationId xmlns:a16="http://schemas.microsoft.com/office/drawing/2014/main" id="{FA7399DD-BA3D-4A5C-8A4D-FECCBC7B79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9614" y="2711450"/>
            <a:ext cx="58737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3" name="Line 23">
            <a:extLst>
              <a:ext uri="{FF2B5EF4-FFF2-40B4-BE49-F238E27FC236}">
                <a16:creationId xmlns:a16="http://schemas.microsoft.com/office/drawing/2014/main" id="{7BC8E983-774D-4F8A-9D91-62F6873E21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8351" y="5000625"/>
            <a:ext cx="5776913" cy="1588"/>
          </a:xfrm>
          <a:prstGeom prst="line">
            <a:avLst/>
          </a:prstGeom>
          <a:noFill/>
          <a:ln w="1111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4" name="Line 24">
            <a:extLst>
              <a:ext uri="{FF2B5EF4-FFF2-40B4-BE49-F238E27FC236}">
                <a16:creationId xmlns:a16="http://schemas.microsoft.com/office/drawing/2014/main" id="{19DA9947-5A09-4DE7-A756-B312B5720B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08350" y="5000625"/>
            <a:ext cx="1588" cy="5715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5" name="Line 25">
            <a:extLst>
              <a:ext uri="{FF2B5EF4-FFF2-40B4-BE49-F238E27FC236}">
                <a16:creationId xmlns:a16="http://schemas.microsoft.com/office/drawing/2014/main" id="{5A20255D-2C07-470C-957B-1FC83235A7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96014" y="5000625"/>
            <a:ext cx="1587" cy="5715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6" name="Line 26">
            <a:extLst>
              <a:ext uri="{FF2B5EF4-FFF2-40B4-BE49-F238E27FC236}">
                <a16:creationId xmlns:a16="http://schemas.microsoft.com/office/drawing/2014/main" id="{F2AF0B33-4D85-4E3D-BF63-42B237DC9B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85264" y="5000625"/>
            <a:ext cx="1587" cy="5715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7" name="Rectangle 27">
            <a:extLst>
              <a:ext uri="{FF2B5EF4-FFF2-40B4-BE49-F238E27FC236}">
                <a16:creationId xmlns:a16="http://schemas.microsoft.com/office/drawing/2014/main" id="{3301DF3E-D9C9-48C0-89C5-9D4D2ABEE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0227" y="4894263"/>
            <a:ext cx="9938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68" name="Rectangle 28">
            <a:extLst>
              <a:ext uri="{FF2B5EF4-FFF2-40B4-BE49-F238E27FC236}">
                <a16:creationId xmlns:a16="http://schemas.microsoft.com/office/drawing/2014/main" id="{46A3CADA-2373-44B2-93DC-C09FED338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1953" y="4510088"/>
            <a:ext cx="19877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69" name="Rectangle 29">
            <a:extLst>
              <a:ext uri="{FF2B5EF4-FFF2-40B4-BE49-F238E27FC236}">
                <a16:creationId xmlns:a16="http://schemas.microsoft.com/office/drawing/2014/main" id="{1BB25D0C-D761-49DA-8EBF-B61830255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1953" y="4135438"/>
            <a:ext cx="19877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70" name="Rectangle 30">
            <a:extLst>
              <a:ext uri="{FF2B5EF4-FFF2-40B4-BE49-F238E27FC236}">
                <a16:creationId xmlns:a16="http://schemas.microsoft.com/office/drawing/2014/main" id="{B0B44CAF-0D4A-4C15-BFFE-C765DB26D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1953" y="3749675"/>
            <a:ext cx="19877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71" name="Rectangle 31">
            <a:extLst>
              <a:ext uri="{FF2B5EF4-FFF2-40B4-BE49-F238E27FC236}">
                <a16:creationId xmlns:a16="http://schemas.microsoft.com/office/drawing/2014/main" id="{CB31CB19-EFD9-4CBC-BD0D-3507A1D9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1953" y="3365500"/>
            <a:ext cx="19877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endParaRPr lang="en-US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72" name="Rectangle 32">
            <a:extLst>
              <a:ext uri="{FF2B5EF4-FFF2-40B4-BE49-F238E27FC236}">
                <a16:creationId xmlns:a16="http://schemas.microsoft.com/office/drawing/2014/main" id="{9287734A-E547-4E50-A425-3683A9A5D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1953" y="2990850"/>
            <a:ext cx="19877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73" name="Rectangle 33">
            <a:extLst>
              <a:ext uri="{FF2B5EF4-FFF2-40B4-BE49-F238E27FC236}">
                <a16:creationId xmlns:a16="http://schemas.microsoft.com/office/drawing/2014/main" id="{C804CDFE-DD97-46BF-B527-441E0DB03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1953" y="2606675"/>
            <a:ext cx="19877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74" name="Rectangle 34">
            <a:extLst>
              <a:ext uri="{FF2B5EF4-FFF2-40B4-BE49-F238E27FC236}">
                <a16:creationId xmlns:a16="http://schemas.microsoft.com/office/drawing/2014/main" id="{E1A97672-AA82-42AD-872F-56E50AAE5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6102" y="5175250"/>
            <a:ext cx="162063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All-Cause Mortality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75" name="Rectangle 35">
            <a:extLst>
              <a:ext uri="{FF2B5EF4-FFF2-40B4-BE49-F238E27FC236}">
                <a16:creationId xmlns:a16="http://schemas.microsoft.com/office/drawing/2014/main" id="{9F88BF24-8470-4782-A3D2-7D601AC0D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884" y="5175250"/>
            <a:ext cx="22442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Infection-Related Mortality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76" name="Line 36">
            <a:extLst>
              <a:ext uri="{FF2B5EF4-FFF2-40B4-BE49-F238E27FC236}">
                <a16:creationId xmlns:a16="http://schemas.microsoft.com/office/drawing/2014/main" id="{F63855CD-1956-4706-B9A0-CF181D21B8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0438" y="5394325"/>
            <a:ext cx="55562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7" name="Text Box 37">
            <a:extLst>
              <a:ext uri="{FF2B5EF4-FFF2-40B4-BE49-F238E27FC236}">
                <a16:creationId xmlns:a16="http://schemas.microsoft.com/office/drawing/2014/main" id="{65424FC6-B12B-4ADE-9A17-9BC224CB7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025" y="3756025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35878" name="Text Box 38">
            <a:extLst>
              <a:ext uri="{FF2B5EF4-FFF2-40B4-BE49-F238E27FC236}">
                <a16:creationId xmlns:a16="http://schemas.microsoft.com/office/drawing/2014/main" id="{9974BC04-6F5C-4B14-BD35-4B2497F9B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022601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42</a:t>
            </a:r>
            <a:r>
              <a:rPr lang="en-US" altLang="en-US" sz="1800" b="1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35879" name="Text Box 39">
            <a:extLst>
              <a:ext uri="{FF2B5EF4-FFF2-40B4-BE49-F238E27FC236}">
                <a16:creationId xmlns:a16="http://schemas.microsoft.com/office/drawing/2014/main" id="{79542D8A-18A2-4F68-BE19-4047D6B18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3937000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</p:txBody>
      </p:sp>
      <p:sp>
        <p:nvSpPr>
          <p:cNvPr id="35880" name="Text Box 40">
            <a:extLst>
              <a:ext uri="{FF2B5EF4-FFF2-40B4-BE49-F238E27FC236}">
                <a16:creationId xmlns:a16="http://schemas.microsoft.com/office/drawing/2014/main" id="{FABB5F42-C211-4255-8E9B-9AFA078E521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524000" y="3736975"/>
            <a:ext cx="2438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Hospital Mortality (%)</a:t>
            </a:r>
          </a:p>
        </p:txBody>
      </p:sp>
      <p:sp>
        <p:nvSpPr>
          <p:cNvPr id="35881" name="Text Box 41">
            <a:extLst>
              <a:ext uri="{FF2B5EF4-FFF2-40B4-BE49-F238E27FC236}">
                <a16:creationId xmlns:a16="http://schemas.microsoft.com/office/drawing/2014/main" id="{1856D6C5-1AAA-4466-9540-923D60213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667000"/>
            <a:ext cx="76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52</a:t>
            </a:r>
            <a:r>
              <a:rPr lang="en-US" altLang="en-US" sz="1800" b="1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b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82" name="Text Box 42">
            <a:extLst>
              <a:ext uri="{FF2B5EF4-FFF2-40B4-BE49-F238E27FC236}">
                <a16:creationId xmlns:a16="http://schemas.microsoft.com/office/drawing/2014/main" id="{59045E0E-0A70-4E1E-AA05-E66FD9178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667001"/>
            <a:ext cx="850900" cy="277641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en-US" sz="1200" b="1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&lt;.001</a:t>
            </a:r>
          </a:p>
        </p:txBody>
      </p:sp>
      <p:sp>
        <p:nvSpPr>
          <p:cNvPr id="35883" name="Rectangle 43">
            <a:extLst>
              <a:ext uri="{FF2B5EF4-FFF2-40B4-BE49-F238E27FC236}">
                <a16:creationId xmlns:a16="http://schemas.microsoft.com/office/drawing/2014/main" id="{B0933628-02B5-45A8-94D9-E2876AFF55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95778"/>
            <a:ext cx="11506200" cy="1456267"/>
          </a:xfrm>
        </p:spPr>
        <p:txBody>
          <a:bodyPr/>
          <a:lstStyle/>
          <a:p>
            <a:pPr eaLnBrk="1" hangingPunct="1"/>
            <a:r>
              <a:rPr lang="en-US" altLang="en-US" dirty="0"/>
              <a:t>Importance of Initial, Appropriate Antibiotic Therapy</a:t>
            </a:r>
          </a:p>
        </p:txBody>
      </p:sp>
      <p:sp>
        <p:nvSpPr>
          <p:cNvPr id="35884" name="Rectangle 44">
            <a:extLst>
              <a:ext uri="{FF2B5EF4-FFF2-40B4-BE49-F238E27FC236}">
                <a16:creationId xmlns:a16="http://schemas.microsoft.com/office/drawing/2014/main" id="{DA785BE3-D0F0-4BA2-9E1A-7102F2525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3113" y="6356350"/>
            <a:ext cx="42354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l"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ATS=American Thoracic Society; IDSA=Infectious Diseases Society of America.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3">
            <a:extLst>
              <a:ext uri="{FF2B5EF4-FFF2-40B4-BE49-F238E27FC236}">
                <a16:creationId xmlns:a16="http://schemas.microsoft.com/office/drawing/2014/main" id="{4B68D1BD-6C54-478E-9D5E-B83E9D309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169" y="1579266"/>
            <a:ext cx="5337906" cy="4354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291" name="Rectangle 6">
            <a:extLst>
              <a:ext uri="{FF2B5EF4-FFF2-40B4-BE49-F238E27FC236}">
                <a16:creationId xmlns:a16="http://schemas.microsoft.com/office/drawing/2014/main" id="{969A524C-1CEB-42D7-9529-CAF856811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6172200"/>
            <a:ext cx="10972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latin typeface="Lucida Sans Unicode" panose="020B0602030504020204" pitchFamily="34" charset="0"/>
              </a:rPr>
              <a:t>American Thoracic Society, Infectious Diseases Society of America. Guidelines for the management of adults with hospital-acquired, ventilator-associated, and healthcare-associated pneumonia. Am J Respir </a:t>
            </a:r>
            <a:r>
              <a:rPr lang="en-US" altLang="en-US" sz="1400" dirty="0" err="1">
                <a:latin typeface="Lucida Sans Unicode" panose="020B0602030504020204" pitchFamily="34" charset="0"/>
              </a:rPr>
              <a:t>Crit</a:t>
            </a:r>
            <a:r>
              <a:rPr lang="en-US" altLang="en-US" sz="1400" dirty="0">
                <a:latin typeface="Lucida Sans Unicode" panose="020B0602030504020204" pitchFamily="34" charset="0"/>
              </a:rPr>
              <a:t> Care Med 2005; 171:388.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3570F-966B-42E6-A5CD-EE4F6C3E5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3461657"/>
            <a:ext cx="990600" cy="228600"/>
          </a:xfrm>
          <a:prstGeom prst="rect">
            <a:avLst/>
          </a:prstGeom>
          <a:solidFill>
            <a:srgbClr val="FFFFFF"/>
          </a:solidFill>
          <a:ln w="12700">
            <a:solidFill>
              <a:srgbClr val="A6A278"/>
            </a:solidFill>
            <a:miter lim="800000"/>
            <a:headEnd/>
            <a:tailEnd/>
          </a:ln>
          <a:effectLst>
            <a:outerShdw blurRad="50800" dist="25400" algn="bl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81970-1B5A-4750-A5EE-6521F681F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9050" y="5354097"/>
            <a:ext cx="1066800" cy="304800"/>
          </a:xfrm>
          <a:prstGeom prst="rect">
            <a:avLst/>
          </a:prstGeom>
          <a:solidFill>
            <a:srgbClr val="FFFFFF"/>
          </a:solidFill>
          <a:ln w="12700">
            <a:solidFill>
              <a:srgbClr val="A6A278"/>
            </a:solidFill>
            <a:miter lim="800000"/>
            <a:headEnd/>
            <a:tailEnd/>
          </a:ln>
          <a:effectLst>
            <a:outerShdw blurRad="50800" dist="25400" algn="bl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9B272B-AEB0-4B24-8B47-980FBCBDC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0" y="5486400"/>
            <a:ext cx="1524000" cy="304800"/>
          </a:xfrm>
          <a:prstGeom prst="rect">
            <a:avLst/>
          </a:prstGeom>
          <a:solidFill>
            <a:srgbClr val="FFFFFF"/>
          </a:solidFill>
          <a:ln w="12700">
            <a:solidFill>
              <a:srgbClr val="A6A278"/>
            </a:solidFill>
            <a:miter lim="800000"/>
            <a:headEnd/>
            <a:tailEnd/>
          </a:ln>
          <a:effectLst>
            <a:outerShdw blurRad="50800" dist="25400" algn="bl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535708-3A41-4696-AB61-177142CA4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3272"/>
            <a:ext cx="3755571" cy="1566334"/>
          </a:xfrm>
        </p:spPr>
        <p:txBody>
          <a:bodyPr/>
          <a:lstStyle/>
          <a:p>
            <a:r>
              <a:rPr lang="en-US" b="1" dirty="0" err="1">
                <a:solidFill>
                  <a:srgbClr val="FFFF00"/>
                </a:solidFill>
              </a:rPr>
              <a:t>Nhiễm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khuẩn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kháng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thuốc</a:t>
            </a:r>
            <a:r>
              <a:rPr lang="en-US" b="1" dirty="0">
                <a:solidFill>
                  <a:srgbClr val="FFFF00"/>
                </a:solidFill>
              </a:rPr>
              <a:t>?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DD23B558-EF3A-4C4E-874B-5BEA51982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24" y="1600200"/>
            <a:ext cx="6122128" cy="435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7342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1" name="Picture 4">
            <a:extLst>
              <a:ext uri="{FF2B5EF4-FFF2-40B4-BE49-F238E27FC236}">
                <a16:creationId xmlns:a16="http://schemas.microsoft.com/office/drawing/2014/main" id="{5FD34AE9-7DCC-4B90-B9BD-587F93CFB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5" y="57150"/>
            <a:ext cx="9333373" cy="256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F8360C-E05A-423B-95E6-1E7FB36C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8482" name="Content Placeholder 3">
            <a:extLst>
              <a:ext uri="{FF2B5EF4-FFF2-40B4-BE49-F238E27FC236}">
                <a16:creationId xmlns:a16="http://schemas.microsoft.com/office/drawing/2014/main" id="{EFEAEB72-A01F-48EE-90A5-6B29937564B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67000"/>
            <a:ext cx="4543671" cy="36496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D7053-8D6F-4F97-A62A-146332BAA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45695" y="2617787"/>
            <a:ext cx="6446305" cy="3649133"/>
          </a:xfrm>
        </p:spPr>
        <p:txBody>
          <a:bodyPr>
            <a:normAutofit/>
          </a:bodyPr>
          <a:lstStyle/>
          <a:p>
            <a:r>
              <a:rPr lang="en-US" sz="2400" dirty="0" err="1"/>
              <a:t>Nguy</a:t>
            </a:r>
            <a:r>
              <a:rPr lang="en-US" sz="2400" dirty="0"/>
              <a:t> c</a:t>
            </a:r>
            <a:r>
              <a:rPr lang="vi-VN" sz="2400" dirty="0"/>
              <a:t>ơ</a:t>
            </a:r>
            <a:r>
              <a:rPr lang="en-US" sz="2400" dirty="0"/>
              <a:t> </a:t>
            </a:r>
            <a:r>
              <a:rPr lang="en-US" sz="2400" dirty="0" err="1"/>
              <a:t>tử</a:t>
            </a:r>
            <a:r>
              <a:rPr lang="en-US" sz="2400" dirty="0"/>
              <a:t> </a:t>
            </a:r>
            <a:r>
              <a:rPr lang="en-US" sz="2400" dirty="0" err="1"/>
              <a:t>vong</a:t>
            </a:r>
            <a:r>
              <a:rPr lang="en-US" sz="2400" dirty="0"/>
              <a:t> </a:t>
            </a:r>
            <a:r>
              <a:rPr lang="en-US" sz="2400" dirty="0" err="1"/>
              <a:t>cao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thở</a:t>
            </a:r>
            <a:r>
              <a:rPr lang="en-US" sz="2000" dirty="0"/>
              <a:t> </a:t>
            </a:r>
            <a:r>
              <a:rPr lang="en-US" sz="2000" dirty="0" err="1"/>
              <a:t>máy</a:t>
            </a:r>
            <a:endParaRPr lang="en-US" sz="2000" dirty="0"/>
          </a:p>
          <a:p>
            <a:pPr lvl="1"/>
            <a:r>
              <a:rPr lang="en-US" sz="2000" dirty="0" err="1"/>
              <a:t>Choáng</a:t>
            </a:r>
            <a:r>
              <a:rPr lang="en-US" sz="2000" dirty="0"/>
              <a:t> </a:t>
            </a:r>
            <a:r>
              <a:rPr lang="en-US" sz="2000" dirty="0" err="1"/>
              <a:t>nhiễm</a:t>
            </a:r>
            <a:r>
              <a:rPr lang="en-US" sz="2000" dirty="0"/>
              <a:t> </a:t>
            </a:r>
            <a:r>
              <a:rPr lang="en-US" sz="2000" dirty="0" err="1"/>
              <a:t>trùng</a:t>
            </a:r>
            <a:endParaRPr lang="en-US" sz="2000" dirty="0"/>
          </a:p>
          <a:p>
            <a:r>
              <a:rPr lang="en-US" sz="2400" dirty="0" err="1"/>
              <a:t>Viêm</a:t>
            </a:r>
            <a:r>
              <a:rPr lang="en-US" sz="2400" dirty="0"/>
              <a:t> </a:t>
            </a:r>
            <a:r>
              <a:rPr lang="en-US" sz="2400" dirty="0" err="1"/>
              <a:t>phổi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thở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&gt;&gt;&gt; </a:t>
            </a:r>
            <a:r>
              <a:rPr lang="en-US" sz="2400" dirty="0" err="1"/>
              <a:t>Viêm</a:t>
            </a:r>
            <a:r>
              <a:rPr lang="en-US" sz="2400" dirty="0"/>
              <a:t> </a:t>
            </a:r>
            <a:r>
              <a:rPr lang="en-US" sz="2400" dirty="0" err="1"/>
              <a:t>phổi</a:t>
            </a:r>
            <a:r>
              <a:rPr lang="en-US" sz="2400" dirty="0"/>
              <a:t> BV</a:t>
            </a:r>
          </a:p>
          <a:p>
            <a:r>
              <a:rPr lang="en-US" sz="2400" dirty="0"/>
              <a:t>5 </a:t>
            </a:r>
            <a:r>
              <a:rPr lang="en-US" sz="2400" dirty="0" err="1"/>
              <a:t>ngày</a:t>
            </a:r>
            <a:r>
              <a:rPr lang="en-US" sz="2400" dirty="0"/>
              <a:t> </a:t>
            </a:r>
            <a:r>
              <a:rPr lang="en-US" sz="2400" dirty="0" err="1"/>
              <a:t>vẫn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trị</a:t>
            </a:r>
            <a:r>
              <a:rPr lang="en-US" sz="2400" dirty="0"/>
              <a:t> </a:t>
            </a:r>
            <a:r>
              <a:rPr lang="en-US" sz="2400" dirty="0" err="1"/>
              <a:t>nh</a:t>
            </a:r>
            <a:r>
              <a:rPr lang="vi-VN" sz="2400" dirty="0"/>
              <a:t>ư</a:t>
            </a:r>
            <a:r>
              <a:rPr lang="en-US" sz="2400" dirty="0"/>
              <a:t>ng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trọng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trực</a:t>
            </a:r>
            <a:r>
              <a:rPr lang="en-US" sz="2400" dirty="0"/>
              <a:t> </a:t>
            </a:r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hay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nguy</a:t>
            </a:r>
            <a:r>
              <a:rPr lang="en-US" sz="2400" dirty="0"/>
              <a:t> c</a:t>
            </a:r>
            <a:r>
              <a:rPr lang="vi-VN" sz="2400" dirty="0"/>
              <a:t>ơ</a:t>
            </a:r>
            <a:r>
              <a:rPr lang="en-US" sz="2400" dirty="0"/>
              <a:t> </a:t>
            </a:r>
            <a:r>
              <a:rPr lang="en-US" sz="2400" dirty="0" err="1"/>
              <a:t>nhiễm</a:t>
            </a:r>
            <a:r>
              <a:rPr lang="en-US" sz="2400" dirty="0"/>
              <a:t> </a:t>
            </a:r>
            <a:r>
              <a:rPr lang="en-US" sz="2400" dirty="0" err="1"/>
              <a:t>khuẩn</a:t>
            </a:r>
            <a:r>
              <a:rPr lang="en-US" sz="2400" dirty="0"/>
              <a:t> </a:t>
            </a:r>
            <a:r>
              <a:rPr lang="en-US" sz="2400" dirty="0" err="1"/>
              <a:t>kháng</a:t>
            </a:r>
            <a:r>
              <a:rPr lang="en-US" sz="2400" dirty="0"/>
              <a:t> </a:t>
            </a:r>
            <a:r>
              <a:rPr lang="en-US" sz="2400" dirty="0" err="1"/>
              <a:t>thuốc</a:t>
            </a:r>
            <a:r>
              <a:rPr lang="en-US" sz="2400" dirty="0"/>
              <a:t> </a:t>
            </a:r>
            <a:r>
              <a:rPr lang="en-US" sz="2400" dirty="0" err="1"/>
              <a:t>đặc</a:t>
            </a:r>
            <a:r>
              <a:rPr lang="en-US" sz="2400" dirty="0"/>
              <a:t> </a:t>
            </a:r>
            <a:r>
              <a:rPr lang="en-US" sz="2400" dirty="0" err="1"/>
              <a:t>biệt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VAP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6" name="Rectangle 2">
            <a:extLst>
              <a:ext uri="{FF2B5EF4-FFF2-40B4-BE49-F238E27FC236}">
                <a16:creationId xmlns:a16="http://schemas.microsoft.com/office/drawing/2014/main" id="{99E4A550-EECE-D846-A6E9-11537282A39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77273" y="80288"/>
            <a:ext cx="8458200" cy="639763"/>
          </a:xfrm>
        </p:spPr>
        <p:txBody>
          <a:bodyPr>
            <a:normAutofit fontScale="90000"/>
          </a:bodyPr>
          <a:lstStyle/>
          <a:p>
            <a:br>
              <a:rPr lang="en-US" altLang="en-US" sz="2800" b="1" dirty="0">
                <a:solidFill>
                  <a:srgbClr val="FFFF00"/>
                </a:solidFill>
              </a:rPr>
            </a:br>
            <a:r>
              <a:rPr lang="en-US" altLang="en-US" sz="3600" b="1" dirty="0" err="1">
                <a:solidFill>
                  <a:srgbClr val="FFFF00"/>
                </a:solidFill>
              </a:rPr>
              <a:t>Chiến</a:t>
            </a:r>
            <a:r>
              <a:rPr lang="en-US" altLang="en-US" sz="3600" b="1" dirty="0">
                <a:solidFill>
                  <a:srgbClr val="FFFF00"/>
                </a:solidFill>
              </a:rPr>
              <a:t> </a:t>
            </a:r>
            <a:r>
              <a:rPr lang="en-US" altLang="en-US" sz="3600" b="1" dirty="0" err="1">
                <a:solidFill>
                  <a:srgbClr val="FFFF00"/>
                </a:solidFill>
              </a:rPr>
              <a:t>lược</a:t>
            </a:r>
            <a:r>
              <a:rPr lang="en-US" altLang="en-US" sz="3600" b="1" dirty="0">
                <a:solidFill>
                  <a:srgbClr val="FFFF00"/>
                </a:solidFill>
              </a:rPr>
              <a:t> </a:t>
            </a:r>
            <a:r>
              <a:rPr lang="en-US" altLang="en-US" sz="3600" b="1" dirty="0" err="1">
                <a:solidFill>
                  <a:srgbClr val="FFFF00"/>
                </a:solidFill>
              </a:rPr>
              <a:t>điều</a:t>
            </a:r>
            <a:r>
              <a:rPr lang="en-US" altLang="en-US" sz="3600" b="1" dirty="0">
                <a:solidFill>
                  <a:srgbClr val="FFFF00"/>
                </a:solidFill>
              </a:rPr>
              <a:t> </a:t>
            </a:r>
            <a:r>
              <a:rPr lang="en-US" altLang="en-US" sz="3600" b="1" dirty="0" err="1">
                <a:solidFill>
                  <a:srgbClr val="FFFF00"/>
                </a:solidFill>
              </a:rPr>
              <a:t>trị</a:t>
            </a:r>
            <a:r>
              <a:rPr lang="en-US" altLang="en-US" sz="3600" b="1" dirty="0">
                <a:solidFill>
                  <a:srgbClr val="FFFF00"/>
                </a:solidFill>
              </a:rPr>
              <a:t> </a:t>
            </a:r>
            <a:r>
              <a:rPr lang="en-US" altLang="en-US" sz="3600" b="1" dirty="0" err="1">
                <a:solidFill>
                  <a:srgbClr val="FFFF00"/>
                </a:solidFill>
              </a:rPr>
              <a:t>viêm</a:t>
            </a:r>
            <a:r>
              <a:rPr lang="en-US" altLang="en-US" sz="3600" b="1" dirty="0">
                <a:solidFill>
                  <a:srgbClr val="FFFF00"/>
                </a:solidFill>
              </a:rPr>
              <a:t> </a:t>
            </a:r>
            <a:r>
              <a:rPr lang="en-US" altLang="en-US" sz="3600" b="1" dirty="0" err="1">
                <a:solidFill>
                  <a:srgbClr val="FFFF00"/>
                </a:solidFill>
              </a:rPr>
              <a:t>phổi</a:t>
            </a:r>
            <a:r>
              <a:rPr lang="en-US" altLang="en-US" sz="3600" b="1" dirty="0">
                <a:solidFill>
                  <a:srgbClr val="FFFF00"/>
                </a:solidFill>
              </a:rPr>
              <a:t> </a:t>
            </a:r>
            <a:r>
              <a:rPr lang="en-US" altLang="en-US" sz="3600" b="1" dirty="0" err="1">
                <a:solidFill>
                  <a:srgbClr val="FFFF00"/>
                </a:solidFill>
              </a:rPr>
              <a:t>bệnh</a:t>
            </a:r>
            <a:r>
              <a:rPr lang="en-US" altLang="en-US" sz="3600" b="1" dirty="0">
                <a:solidFill>
                  <a:srgbClr val="FFFF00"/>
                </a:solidFill>
              </a:rPr>
              <a:t> </a:t>
            </a:r>
            <a:r>
              <a:rPr lang="en-US" altLang="en-US" sz="3600" b="1" dirty="0" err="1">
                <a:solidFill>
                  <a:srgbClr val="FFFF00"/>
                </a:solidFill>
              </a:rPr>
              <a:t>viện</a:t>
            </a:r>
            <a:endParaRPr lang="en-US" altLang="en-US" sz="3600" b="1" dirty="0">
              <a:solidFill>
                <a:srgbClr val="FFFF00"/>
              </a:solidFill>
            </a:endParaRPr>
          </a:p>
        </p:txBody>
      </p:sp>
      <p:sp>
        <p:nvSpPr>
          <p:cNvPr id="799747" name="Text Box 3">
            <a:extLst>
              <a:ext uri="{FF2B5EF4-FFF2-40B4-BE49-F238E27FC236}">
                <a16:creationId xmlns:a16="http://schemas.microsoft.com/office/drawing/2014/main" id="{CAE45042-89DF-4D32-8192-56AD2B17E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990600"/>
            <a:ext cx="4953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/>
              <a:t>Nghi ngờ VPBV, VPTM, và VPCSYT </a:t>
            </a:r>
          </a:p>
        </p:txBody>
      </p:sp>
      <p:sp>
        <p:nvSpPr>
          <p:cNvPr id="799748" name="Text Box 4">
            <a:extLst>
              <a:ext uri="{FF2B5EF4-FFF2-40B4-BE49-F238E27FC236}">
                <a16:creationId xmlns:a16="http://schemas.microsoft.com/office/drawing/2014/main" id="{722C4C1C-5103-764E-9D7B-0A4244E62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76401"/>
            <a:ext cx="762000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Cấy đàm đường hô hấp dưới </a:t>
            </a:r>
            <a:r>
              <a:rPr lang="en-US" altLang="en-US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( định lượng hay bán định lượng và nhuộm soi vi khuẩn)</a:t>
            </a:r>
          </a:p>
        </p:txBody>
      </p:sp>
      <p:sp>
        <p:nvSpPr>
          <p:cNvPr id="799749" name="Text Box 5">
            <a:extLst>
              <a:ext uri="{FF2B5EF4-FFF2-40B4-BE49-F238E27FC236}">
                <a16:creationId xmlns:a16="http://schemas.microsoft.com/office/drawing/2014/main" id="{66881367-9452-1047-8D5A-8B93096D6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438401"/>
            <a:ext cx="6705600" cy="662233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Bắt đầu điều trị kháng sinh theo </a:t>
            </a:r>
            <a:r>
              <a:rPr lang="en-US" altLang="en-US" sz="2000" b="1" u="sng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kinh nghiệm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en-US" sz="1600">
                <a:effectLst>
                  <a:outerShdw blurRad="38100" dist="38100" dir="2700000" algn="tl">
                    <a:srgbClr val="000000"/>
                  </a:outerShdw>
                </a:effectLst>
              </a:rPr>
              <a:t>Trừ khi Lâm Sàng ít nghĩ đến VP và cấy âm tính</a:t>
            </a:r>
          </a:p>
        </p:txBody>
      </p:sp>
      <p:sp>
        <p:nvSpPr>
          <p:cNvPr id="799750" name="Text Box 6">
            <a:extLst>
              <a:ext uri="{FF2B5EF4-FFF2-40B4-BE49-F238E27FC236}">
                <a16:creationId xmlns:a16="http://schemas.microsoft.com/office/drawing/2014/main" id="{518C435E-E175-F647-933D-CC36CA49C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314701"/>
            <a:ext cx="7315200" cy="6327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Ngày 2&amp;3: kiểm tra kết quả cấy và đánh giá đáp ứng LS</a:t>
            </a:r>
          </a:p>
          <a:p>
            <a:pPr algn="ctr">
              <a:lnSpc>
                <a:spcPct val="20000"/>
              </a:lnSpc>
              <a:spcBef>
                <a:spcPct val="50000"/>
              </a:spcBef>
            </a:pPr>
            <a:r>
              <a:rPr lang="en-US" altLang="en-US" sz="1600">
                <a:effectLst>
                  <a:outerShdw blurRad="38100" dist="38100" dir="2700000" algn="tl">
                    <a:srgbClr val="000000"/>
                  </a:outerShdw>
                </a:effectLst>
              </a:rPr>
              <a:t>(T</a:t>
            </a:r>
            <a:r>
              <a:rPr lang="en-US" altLang="en-US" sz="1600" baseline="3000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  <a:r>
              <a:rPr lang="en-US" altLang="en-US" sz="1600">
                <a:effectLst>
                  <a:outerShdw blurRad="38100" dist="38100" dir="2700000" algn="tl">
                    <a:srgbClr val="000000"/>
                  </a:outerShdw>
                </a:effectLst>
              </a:rPr>
              <a:t>, bạch cầu, XQ, cung cấp oxy, đàm mủ, huyết động, chức năng cơ quan</a:t>
            </a:r>
            <a:r>
              <a:rPr lang="en-US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</p:txBody>
      </p:sp>
      <p:sp>
        <p:nvSpPr>
          <p:cNvPr id="799751" name="Text Box 7">
            <a:extLst>
              <a:ext uri="{FF2B5EF4-FFF2-40B4-BE49-F238E27FC236}">
                <a16:creationId xmlns:a16="http://schemas.microsoft.com/office/drawing/2014/main" id="{0834786A-49F4-274B-92F0-87CAE0C6E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133850"/>
            <a:ext cx="5029200" cy="3762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Tình trạng lâm sàng cải thiện sau 48-72h ?</a:t>
            </a:r>
          </a:p>
        </p:txBody>
      </p:sp>
      <p:sp>
        <p:nvSpPr>
          <p:cNvPr id="799752" name="Text Box 8">
            <a:extLst>
              <a:ext uri="{FF2B5EF4-FFF2-40B4-BE49-F238E27FC236}">
                <a16:creationId xmlns:a16="http://schemas.microsoft.com/office/drawing/2014/main" id="{3F856EB5-04B5-6342-B2FA-420560DB5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857750"/>
            <a:ext cx="914400" cy="4064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anose="020B0600070205080204" pitchFamily="34" charset="-128"/>
              </a:rPr>
              <a:t>không</a:t>
            </a:r>
          </a:p>
        </p:txBody>
      </p:sp>
      <p:sp>
        <p:nvSpPr>
          <p:cNvPr id="799753" name="Text Box 9">
            <a:extLst>
              <a:ext uri="{FF2B5EF4-FFF2-40B4-BE49-F238E27FC236}">
                <a16:creationId xmlns:a16="http://schemas.microsoft.com/office/drawing/2014/main" id="{19E70F61-5F8D-7C46-A481-07C303EB4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851400"/>
            <a:ext cx="838200" cy="4064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anose="020B0600070205080204" pitchFamily="34" charset="-128"/>
              </a:rPr>
              <a:t>có</a:t>
            </a:r>
          </a:p>
        </p:txBody>
      </p:sp>
      <p:sp>
        <p:nvSpPr>
          <p:cNvPr id="799754" name="Text Box 10">
            <a:extLst>
              <a:ext uri="{FF2B5EF4-FFF2-40B4-BE49-F238E27FC236}">
                <a16:creationId xmlns:a16="http://schemas.microsoft.com/office/drawing/2014/main" id="{D2AB2B12-AA9C-8946-88DC-FD1D2127A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943600"/>
            <a:ext cx="1905000" cy="4064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Điều chỉnh KS</a:t>
            </a:r>
          </a:p>
        </p:txBody>
      </p:sp>
      <p:sp>
        <p:nvSpPr>
          <p:cNvPr id="799755" name="Line 11">
            <a:extLst>
              <a:ext uri="{FF2B5EF4-FFF2-40B4-BE49-F238E27FC236}">
                <a16:creationId xmlns:a16="http://schemas.microsoft.com/office/drawing/2014/main" id="{DDB8FD1F-F13A-EB4A-8E8E-E47049A4EC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1447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endParaRPr lang="vi-VN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panose="020B0600070205080204" pitchFamily="34" charset="-128"/>
            </a:endParaRPr>
          </a:p>
        </p:txBody>
      </p:sp>
      <p:sp>
        <p:nvSpPr>
          <p:cNvPr id="799756" name="Line 12">
            <a:extLst>
              <a:ext uri="{FF2B5EF4-FFF2-40B4-BE49-F238E27FC236}">
                <a16:creationId xmlns:a16="http://schemas.microsoft.com/office/drawing/2014/main" id="{B6C24CC7-8697-4440-8548-17C4135397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2209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endParaRPr lang="vi-VN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panose="020B0600070205080204" pitchFamily="34" charset="-128"/>
            </a:endParaRPr>
          </a:p>
        </p:txBody>
      </p:sp>
      <p:sp>
        <p:nvSpPr>
          <p:cNvPr id="799757" name="Line 13">
            <a:extLst>
              <a:ext uri="{FF2B5EF4-FFF2-40B4-BE49-F238E27FC236}">
                <a16:creationId xmlns:a16="http://schemas.microsoft.com/office/drawing/2014/main" id="{BFE71BCE-CD46-0148-AA7A-525C619D42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8850" y="3048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endParaRPr lang="vi-VN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panose="020B0600070205080204" pitchFamily="34" charset="-128"/>
            </a:endParaRPr>
          </a:p>
        </p:txBody>
      </p:sp>
      <p:sp>
        <p:nvSpPr>
          <p:cNvPr id="799758" name="Line 14">
            <a:extLst>
              <a:ext uri="{FF2B5EF4-FFF2-40B4-BE49-F238E27FC236}">
                <a16:creationId xmlns:a16="http://schemas.microsoft.com/office/drawing/2014/main" id="{18F1C5ED-9D2E-D047-9BEC-EF0209550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3924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endParaRPr lang="vi-VN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panose="020B0600070205080204" pitchFamily="34" charset="-128"/>
            </a:endParaRPr>
          </a:p>
        </p:txBody>
      </p:sp>
      <p:grpSp>
        <p:nvGrpSpPr>
          <p:cNvPr id="2" name="Group 34">
            <a:extLst>
              <a:ext uri="{FF2B5EF4-FFF2-40B4-BE49-F238E27FC236}">
                <a16:creationId xmlns:a16="http://schemas.microsoft.com/office/drawing/2014/main" id="{0A8618C5-F82C-418F-B405-03C88B85669C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4572000"/>
            <a:ext cx="4343400" cy="381000"/>
            <a:chOff x="1488" y="2880"/>
            <a:chExt cx="2736" cy="240"/>
          </a:xfrm>
        </p:grpSpPr>
        <p:sp>
          <p:nvSpPr>
            <p:cNvPr id="799759" name="Line 15">
              <a:extLst>
                <a:ext uri="{FF2B5EF4-FFF2-40B4-BE49-F238E27FC236}">
                  <a16:creationId xmlns:a16="http://schemas.microsoft.com/office/drawing/2014/main" id="{8D24A75D-FA7E-514D-9D43-4F9DDB1452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964"/>
              <a:ext cx="27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  <a:defRPr/>
              </a:pPr>
              <a:endParaRPr lang="vi-VN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9760" name="Line 16">
              <a:extLst>
                <a:ext uri="{FF2B5EF4-FFF2-40B4-BE49-F238E27FC236}">
                  <a16:creationId xmlns:a16="http://schemas.microsoft.com/office/drawing/2014/main" id="{5E3CAD82-3FD1-4E46-B96B-453FAF5A30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8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  <a:defRPr/>
              </a:pPr>
              <a:endParaRPr lang="vi-VN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9761" name="Line 17">
              <a:extLst>
                <a:ext uri="{FF2B5EF4-FFF2-40B4-BE49-F238E27FC236}">
                  <a16:creationId xmlns:a16="http://schemas.microsoft.com/office/drawing/2014/main" id="{FEEDAEB5-6A46-314C-BEBF-636D79FA2F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96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  <a:defRPr/>
              </a:pPr>
              <a:endParaRPr lang="vi-VN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9762" name="Line 18">
              <a:extLst>
                <a:ext uri="{FF2B5EF4-FFF2-40B4-BE49-F238E27FC236}">
                  <a16:creationId xmlns:a16="http://schemas.microsoft.com/office/drawing/2014/main" id="{B958B4F4-AD1C-D340-8BE2-8FD47D0752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2952"/>
              <a:ext cx="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  <a:defRPr/>
              </a:pPr>
              <a:endParaRPr lang="vi-VN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799763" name="Text Box 19">
            <a:extLst>
              <a:ext uri="{FF2B5EF4-FFF2-40B4-BE49-F238E27FC236}">
                <a16:creationId xmlns:a16="http://schemas.microsoft.com/office/drawing/2014/main" id="{60E1C7C6-2CF0-684F-BF29-6C72112F2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26" y="5334000"/>
            <a:ext cx="1044575" cy="4064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Cấy (</a:t>
            </a:r>
            <a:r>
              <a:rPr lang="en-US" altLang="en-US" sz="20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)</a:t>
            </a:r>
          </a:p>
        </p:txBody>
      </p:sp>
      <p:sp>
        <p:nvSpPr>
          <p:cNvPr id="799764" name="Text Box 20">
            <a:extLst>
              <a:ext uri="{FF2B5EF4-FFF2-40B4-BE49-F238E27FC236}">
                <a16:creationId xmlns:a16="http://schemas.microsoft.com/office/drawing/2014/main" id="{939C9659-9512-114C-ADAF-66BC00264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7826" y="5334000"/>
            <a:ext cx="1044575" cy="4064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Cấy (</a:t>
            </a:r>
            <a:r>
              <a:rPr lang="en-US" altLang="en-US" sz="20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)</a:t>
            </a:r>
          </a:p>
        </p:txBody>
      </p:sp>
      <p:sp>
        <p:nvSpPr>
          <p:cNvPr id="799765" name="Text Box 21">
            <a:extLst>
              <a:ext uri="{FF2B5EF4-FFF2-40B4-BE49-F238E27FC236}">
                <a16:creationId xmlns:a16="http://schemas.microsoft.com/office/drawing/2014/main" id="{93CEDB56-2394-8640-A6C9-F646DD107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1" y="5334000"/>
            <a:ext cx="1044575" cy="4064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Cấy (+</a:t>
            </a:r>
            <a:r>
              <a:rPr lang="en-US" altLang="en-US" sz="20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)</a:t>
            </a:r>
          </a:p>
        </p:txBody>
      </p:sp>
      <p:sp>
        <p:nvSpPr>
          <p:cNvPr id="799766" name="Text Box 22">
            <a:extLst>
              <a:ext uri="{FF2B5EF4-FFF2-40B4-BE49-F238E27FC236}">
                <a16:creationId xmlns:a16="http://schemas.microsoft.com/office/drawing/2014/main" id="{79F7EEC6-57BD-0345-813A-75B49F7B7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2826" y="5353050"/>
            <a:ext cx="1044575" cy="4064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Cấy (+</a:t>
            </a:r>
            <a:r>
              <a:rPr lang="en-US" altLang="en-US" sz="200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)</a:t>
            </a:r>
          </a:p>
        </p:txBody>
      </p:sp>
      <p:sp>
        <p:nvSpPr>
          <p:cNvPr id="799767" name="Line 23">
            <a:extLst>
              <a:ext uri="{FF2B5EF4-FFF2-40B4-BE49-F238E27FC236}">
                <a16:creationId xmlns:a16="http://schemas.microsoft.com/office/drawing/2014/main" id="{A064B97D-9700-4546-8280-3BD984445E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5486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endParaRPr lang="vi-VN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panose="020B0600070205080204" pitchFamily="34" charset="-128"/>
            </a:endParaRPr>
          </a:p>
        </p:txBody>
      </p:sp>
      <p:sp>
        <p:nvSpPr>
          <p:cNvPr id="799768" name="Line 24">
            <a:extLst>
              <a:ext uri="{FF2B5EF4-FFF2-40B4-BE49-F238E27FC236}">
                <a16:creationId xmlns:a16="http://schemas.microsoft.com/office/drawing/2014/main" id="{713541AF-D246-144D-AB45-8CD6AD02393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548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endParaRPr lang="vi-VN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panose="020B0600070205080204" pitchFamily="34" charset="-128"/>
            </a:endParaRPr>
          </a:p>
        </p:txBody>
      </p:sp>
      <p:sp>
        <p:nvSpPr>
          <p:cNvPr id="799769" name="Line 25">
            <a:extLst>
              <a:ext uri="{FF2B5EF4-FFF2-40B4-BE49-F238E27FC236}">
                <a16:creationId xmlns:a16="http://schemas.microsoft.com/office/drawing/2014/main" id="{8C8D35F3-92E4-5A45-B50E-379044EF018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5257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endParaRPr lang="vi-VN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panose="020B0600070205080204" pitchFamily="34" charset="-128"/>
            </a:endParaRPr>
          </a:p>
        </p:txBody>
      </p:sp>
      <p:sp>
        <p:nvSpPr>
          <p:cNvPr id="799770" name="Line 26">
            <a:extLst>
              <a:ext uri="{FF2B5EF4-FFF2-40B4-BE49-F238E27FC236}">
                <a16:creationId xmlns:a16="http://schemas.microsoft.com/office/drawing/2014/main" id="{16479BA1-5249-FA42-8E80-47E4E0EB9A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5257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endParaRPr lang="vi-VN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panose="020B0600070205080204" pitchFamily="34" charset="-128"/>
            </a:endParaRPr>
          </a:p>
        </p:txBody>
      </p:sp>
      <p:sp>
        <p:nvSpPr>
          <p:cNvPr id="799771" name="Text Box 27">
            <a:extLst>
              <a:ext uri="{FF2B5EF4-FFF2-40B4-BE49-F238E27FC236}">
                <a16:creationId xmlns:a16="http://schemas.microsoft.com/office/drawing/2014/main" id="{535587AB-84B2-4FE6-913D-7BF0CD5A2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943601"/>
            <a:ext cx="175260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/>
              <a:t>Truy tìm nguyên nhân≠</a:t>
            </a:r>
          </a:p>
        </p:txBody>
      </p:sp>
      <p:sp>
        <p:nvSpPr>
          <p:cNvPr id="799772" name="Text Box 28">
            <a:extLst>
              <a:ext uri="{FF2B5EF4-FFF2-40B4-BE49-F238E27FC236}">
                <a16:creationId xmlns:a16="http://schemas.microsoft.com/office/drawing/2014/main" id="{FBBD94C5-B189-0447-83E3-B149F555E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5943600"/>
            <a:ext cx="1905000" cy="4064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anose="020B0600070205080204" pitchFamily="34" charset="-128"/>
              </a:rPr>
              <a:t>Xét ngưng KS</a:t>
            </a:r>
          </a:p>
        </p:txBody>
      </p:sp>
      <p:sp>
        <p:nvSpPr>
          <p:cNvPr id="799773" name="Text Box 29">
            <a:extLst>
              <a:ext uri="{FF2B5EF4-FFF2-40B4-BE49-F238E27FC236}">
                <a16:creationId xmlns:a16="http://schemas.microsoft.com/office/drawing/2014/main" id="{F8C515DC-18F0-4641-B8ED-8037B2787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5943600"/>
            <a:ext cx="2133600" cy="711200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Xuống thang KS nếu được</a:t>
            </a:r>
          </a:p>
        </p:txBody>
      </p:sp>
      <p:sp>
        <p:nvSpPr>
          <p:cNvPr id="799774" name="Line 30">
            <a:extLst>
              <a:ext uri="{FF2B5EF4-FFF2-40B4-BE49-F238E27FC236}">
                <a16:creationId xmlns:a16="http://schemas.microsoft.com/office/drawing/2014/main" id="{805F4106-BC5F-5640-9F7B-8D2B60FE2B4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5715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endParaRPr lang="vi-VN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panose="020B0600070205080204" pitchFamily="34" charset="-128"/>
            </a:endParaRPr>
          </a:p>
        </p:txBody>
      </p:sp>
      <p:sp>
        <p:nvSpPr>
          <p:cNvPr id="799775" name="Line 31">
            <a:extLst>
              <a:ext uri="{FF2B5EF4-FFF2-40B4-BE49-F238E27FC236}">
                <a16:creationId xmlns:a16="http://schemas.microsoft.com/office/drawing/2014/main" id="{830971E6-35F3-8040-9728-1F29B407D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5715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endParaRPr lang="vi-VN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panose="020B0600070205080204" pitchFamily="34" charset="-128"/>
            </a:endParaRPr>
          </a:p>
        </p:txBody>
      </p:sp>
      <p:sp>
        <p:nvSpPr>
          <p:cNvPr id="799776" name="Line 32">
            <a:extLst>
              <a:ext uri="{FF2B5EF4-FFF2-40B4-BE49-F238E27FC236}">
                <a16:creationId xmlns:a16="http://schemas.microsoft.com/office/drawing/2014/main" id="{A3583E1C-120F-D041-827D-AE9B9B12C3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5715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endParaRPr lang="vi-VN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panose="020B0600070205080204" pitchFamily="34" charset="-128"/>
            </a:endParaRPr>
          </a:p>
        </p:txBody>
      </p:sp>
      <p:sp>
        <p:nvSpPr>
          <p:cNvPr id="799777" name="Line 33">
            <a:extLst>
              <a:ext uri="{FF2B5EF4-FFF2-40B4-BE49-F238E27FC236}">
                <a16:creationId xmlns:a16="http://schemas.microsoft.com/office/drawing/2014/main" id="{75474D88-5EBA-C942-9461-2C79764AA495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0" y="5715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endParaRPr lang="vi-VN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panose="020B0600070205080204" pitchFamily="34" charset="-128"/>
            </a:endParaRPr>
          </a:p>
        </p:txBody>
      </p:sp>
      <p:sp>
        <p:nvSpPr>
          <p:cNvPr id="799779" name="AutoShape 3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672BD01-24B7-9745-B461-E5FAD8ECF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2895600"/>
            <a:ext cx="228600" cy="152400"/>
          </a:xfrm>
          <a:prstGeom prst="actionButtonForwardNex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vi-VN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panose="020B0600070205080204" pitchFamily="34" charset="-128"/>
            </a:endParaRPr>
          </a:p>
        </p:txBody>
      </p:sp>
      <p:sp>
        <p:nvSpPr>
          <p:cNvPr id="165919" name="AutoShape 3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BBF605E-4A34-4BFE-A1C7-3F388F2A7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600" y="6477000"/>
            <a:ext cx="228600" cy="152400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grpSp>
        <p:nvGrpSpPr>
          <p:cNvPr id="165920" name="Group 37">
            <a:extLst>
              <a:ext uri="{FF2B5EF4-FFF2-40B4-BE49-F238E27FC236}">
                <a16:creationId xmlns:a16="http://schemas.microsoft.com/office/drawing/2014/main" id="{C71A9BC8-B8D6-43DE-B178-D0748BCF9239}"/>
              </a:ext>
            </a:extLst>
          </p:cNvPr>
          <p:cNvGrpSpPr>
            <a:grpSpLocks/>
          </p:cNvGrpSpPr>
          <p:nvPr/>
        </p:nvGrpSpPr>
        <p:grpSpPr bwMode="auto">
          <a:xfrm>
            <a:off x="9448800" y="1828800"/>
            <a:ext cx="1219200" cy="1600200"/>
            <a:chOff x="5136" y="624"/>
            <a:chExt cx="768" cy="1008"/>
          </a:xfrm>
        </p:grpSpPr>
        <p:sp>
          <p:nvSpPr>
            <p:cNvPr id="165924" name="AutoShape 38">
              <a:extLst>
                <a:ext uri="{FF2B5EF4-FFF2-40B4-BE49-F238E27FC236}">
                  <a16:creationId xmlns:a16="http://schemas.microsoft.com/office/drawing/2014/main" id="{13BB4215-640E-4241-996A-B5348BD87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624"/>
              <a:ext cx="768" cy="1008"/>
            </a:xfrm>
            <a:prstGeom prst="irregularSeal2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65925" name="Text Box 39">
              <a:extLst>
                <a:ext uri="{FF2B5EF4-FFF2-40B4-BE49-F238E27FC236}">
                  <a16:creationId xmlns:a16="http://schemas.microsoft.com/office/drawing/2014/main" id="{EA8E5EC2-A792-4D71-A7EC-C49A0691E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8" y="912"/>
              <a:ext cx="57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400" b="1">
                  <a:solidFill>
                    <a:schemeClr val="folHlink"/>
                  </a:solidFill>
                </a:rPr>
                <a:t>Giai đoạn 1</a:t>
              </a:r>
            </a:p>
          </p:txBody>
        </p:sp>
      </p:grpSp>
      <p:grpSp>
        <p:nvGrpSpPr>
          <p:cNvPr id="165921" name="Group 40">
            <a:extLst>
              <a:ext uri="{FF2B5EF4-FFF2-40B4-BE49-F238E27FC236}">
                <a16:creationId xmlns:a16="http://schemas.microsoft.com/office/drawing/2014/main" id="{581DC83D-4D85-4392-B56B-15C2939DA141}"/>
              </a:ext>
            </a:extLst>
          </p:cNvPr>
          <p:cNvGrpSpPr>
            <a:grpSpLocks/>
          </p:cNvGrpSpPr>
          <p:nvPr/>
        </p:nvGrpSpPr>
        <p:grpSpPr bwMode="auto">
          <a:xfrm>
            <a:off x="9677400" y="4267200"/>
            <a:ext cx="1219200" cy="1600200"/>
            <a:chOff x="5136" y="624"/>
            <a:chExt cx="768" cy="1008"/>
          </a:xfrm>
        </p:grpSpPr>
        <p:sp>
          <p:nvSpPr>
            <p:cNvPr id="165922" name="AutoShape 41">
              <a:extLst>
                <a:ext uri="{FF2B5EF4-FFF2-40B4-BE49-F238E27FC236}">
                  <a16:creationId xmlns:a16="http://schemas.microsoft.com/office/drawing/2014/main" id="{C9BF9BEF-0907-43F0-98A8-82F000FE4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624"/>
              <a:ext cx="768" cy="1008"/>
            </a:xfrm>
            <a:prstGeom prst="irregularSeal2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65923" name="Text Box 42">
              <a:extLst>
                <a:ext uri="{FF2B5EF4-FFF2-40B4-BE49-F238E27FC236}">
                  <a16:creationId xmlns:a16="http://schemas.microsoft.com/office/drawing/2014/main" id="{2B5C8B87-314D-45E2-93C6-70D7EB4EBE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8" y="912"/>
              <a:ext cx="57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400" b="1">
                  <a:solidFill>
                    <a:schemeClr val="folHlink"/>
                  </a:solidFill>
                </a:rPr>
                <a:t>Giai đoạn 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99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9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99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9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99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99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9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99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99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99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99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799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99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799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99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99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99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799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799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799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99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799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99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799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799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799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799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47" grpId="0" animBg="1"/>
      <p:bldP spid="799748" grpId="0" animBg="1"/>
      <p:bldP spid="799749" grpId="0" animBg="1"/>
      <p:bldP spid="799750" grpId="0" animBg="1"/>
      <p:bldP spid="799751" grpId="0" animBg="1"/>
      <p:bldP spid="799752" grpId="0" animBg="1"/>
      <p:bldP spid="799753" grpId="0" animBg="1"/>
      <p:bldP spid="799754" grpId="0" animBg="1"/>
      <p:bldP spid="799763" grpId="0" animBg="1"/>
      <p:bldP spid="799764" grpId="0" animBg="1"/>
      <p:bldP spid="799765" grpId="0" animBg="1"/>
      <p:bldP spid="799766" grpId="0" animBg="1"/>
      <p:bldP spid="799771" grpId="0" animBg="1"/>
      <p:bldP spid="799772" grpId="0" animBg="1"/>
      <p:bldP spid="799773" grpId="0" animBg="1"/>
      <p:bldP spid="79977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5" name="Content Placeholder 3">
            <a:extLst>
              <a:ext uri="{FF2B5EF4-FFF2-40B4-BE49-F238E27FC236}">
                <a16:creationId xmlns:a16="http://schemas.microsoft.com/office/drawing/2014/main" id="{CB2B1EF1-886E-4638-A1FA-764C5632DD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1" y="1106488"/>
            <a:ext cx="8361363" cy="5721350"/>
          </a:xfrm>
        </p:spPr>
      </p:pic>
      <p:pic>
        <p:nvPicPr>
          <p:cNvPr id="185346" name="Picture 4">
            <a:extLst>
              <a:ext uri="{FF2B5EF4-FFF2-40B4-BE49-F238E27FC236}">
                <a16:creationId xmlns:a16="http://schemas.microsoft.com/office/drawing/2014/main" id="{FD257B8D-FB23-483D-AD1B-1B4DE0180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5" y="6699"/>
            <a:ext cx="4460875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33D542-37BC-450A-BF25-4E4294FFD9EF}"/>
              </a:ext>
            </a:extLst>
          </p:cNvPr>
          <p:cNvSpPr/>
          <p:nvPr/>
        </p:nvSpPr>
        <p:spPr>
          <a:xfrm>
            <a:off x="1905001" y="1447800"/>
            <a:ext cx="1981199" cy="23622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3504AD-09A7-4296-B3CB-BC7BBD3B26DB}"/>
              </a:ext>
            </a:extLst>
          </p:cNvPr>
          <p:cNvSpPr/>
          <p:nvPr/>
        </p:nvSpPr>
        <p:spPr>
          <a:xfrm>
            <a:off x="4038600" y="1524000"/>
            <a:ext cx="2590800" cy="41100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9C66A-67C4-4B00-B275-B0002C262043}"/>
              </a:ext>
            </a:extLst>
          </p:cNvPr>
          <p:cNvSpPr/>
          <p:nvPr/>
        </p:nvSpPr>
        <p:spPr>
          <a:xfrm>
            <a:off x="6705600" y="1600200"/>
            <a:ext cx="3560764" cy="48768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1922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369" name="Object 2" hidden="1">
            <a:extLst>
              <a:ext uri="{FF2B5EF4-FFF2-40B4-BE49-F238E27FC236}">
                <a16:creationId xmlns:a16="http://schemas.microsoft.com/office/drawing/2014/main" id="{D79F41BA-02C8-46CE-9EC8-43BDF6EB3DA0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25589" y="85883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think-cell Slide" r:id="rId5" imgW="0" imgH="0" progId="TCLayout.ActiveDocument.1">
                  <p:embed/>
                </p:oleObj>
              </mc:Choice>
              <mc:Fallback>
                <p:oleObj name="think-cell Slide" r:id="rId5" imgW="0" imgH="0" progId="TCLayout.ActiveDocument.1">
                  <p:embed/>
                  <p:pic>
                    <p:nvPicPr>
                      <p:cNvPr id="186369" name="Object 2" hidden="1">
                        <a:extLst>
                          <a:ext uri="{FF2B5EF4-FFF2-40B4-BE49-F238E27FC236}">
                            <a16:creationId xmlns:a16="http://schemas.microsoft.com/office/drawing/2014/main" id="{D79F41BA-02C8-46CE-9EC8-43BDF6EB3D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9" y="858839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6370" name="Picture 3">
            <a:extLst>
              <a:ext uri="{FF2B5EF4-FFF2-40B4-BE49-F238E27FC236}">
                <a16:creationId xmlns:a16="http://schemas.microsoft.com/office/drawing/2014/main" id="{A01A9CA1-B609-4FA5-A462-4EED3ACE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35162"/>
            <a:ext cx="3875088" cy="492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1" name="TextBox 4">
            <a:extLst>
              <a:ext uri="{FF2B5EF4-FFF2-40B4-BE49-F238E27FC236}">
                <a16:creationId xmlns:a16="http://schemas.microsoft.com/office/drawing/2014/main" id="{1B231F4B-6CB0-4B03-8BB9-34BE9031F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2439989"/>
            <a:ext cx="4775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D2BBD-52D9-4FF8-BF65-24C8DE09D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 BV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vong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MRSA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87BF8-3D42-4465-A67F-01539A61A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2142067"/>
            <a:ext cx="6553200" cy="3649133"/>
          </a:xfrm>
        </p:spPr>
        <p:txBody>
          <a:bodyPr>
            <a:normAutofit/>
          </a:bodyPr>
          <a:lstStyle/>
          <a:p>
            <a:r>
              <a:rPr lang="en-US" sz="2400" dirty="0" err="1"/>
              <a:t>Nếu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nguy</a:t>
            </a:r>
            <a:r>
              <a:rPr lang="en-US" sz="2400" dirty="0"/>
              <a:t> c</a:t>
            </a:r>
            <a:r>
              <a:rPr lang="vi-VN" sz="2400" dirty="0"/>
              <a:t>ơ</a:t>
            </a:r>
            <a:r>
              <a:rPr lang="en-US" sz="2400" dirty="0"/>
              <a:t> </a:t>
            </a:r>
            <a:r>
              <a:rPr lang="en-US" sz="2400" dirty="0" err="1"/>
              <a:t>nhiễm</a:t>
            </a:r>
            <a:r>
              <a:rPr lang="en-US" sz="2400" dirty="0"/>
              <a:t> MRSA piperacillin-tazobactam, cefepime, levofloxacin, imipenem, or meropenem </a:t>
            </a:r>
            <a:r>
              <a:rPr lang="en-US" sz="2400" dirty="0" err="1"/>
              <a:t>đã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bao </a:t>
            </a:r>
            <a:r>
              <a:rPr lang="en-US" sz="2400" dirty="0" err="1"/>
              <a:t>phủ</a:t>
            </a:r>
            <a:r>
              <a:rPr lang="en-US" sz="2400" dirty="0"/>
              <a:t> MSSA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19713A1-5CF6-4341-9C34-95EB32C8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107075"/>
            <a:ext cx="7106700" cy="1727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0172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3" name="Picture 2">
            <a:extLst>
              <a:ext uri="{FF2B5EF4-FFF2-40B4-BE49-F238E27FC236}">
                <a16:creationId xmlns:a16="http://schemas.microsoft.com/office/drawing/2014/main" id="{C8A6A738-F5FF-40F8-8481-54674327D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0"/>
            <a:ext cx="6172200" cy="683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5525763-C742-448A-AEDC-EA3C2F3B0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105399" cy="1456267"/>
          </a:xfrm>
        </p:spPr>
        <p:txBody>
          <a:bodyPr>
            <a:normAutofit fontScale="90000"/>
          </a:bodyPr>
          <a:lstStyle/>
          <a:p>
            <a:r>
              <a:rPr lang="en-US" dirty="0"/>
              <a:t>VP BV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vong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MRSA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9671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Định nghĩa viêm phổi bệnh viện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783560"/>
            <a:ext cx="8686800" cy="4572000"/>
          </a:xfrm>
        </p:spPr>
        <p:txBody>
          <a:bodyPr>
            <a:normAutofit/>
          </a:bodyPr>
          <a:lstStyle/>
          <a:p>
            <a:pPr marL="609600" indent="-609600">
              <a:lnSpc>
                <a:spcPct val="150000"/>
              </a:lnSpc>
            </a:pPr>
            <a:r>
              <a:rPr lang="en-US" sz="2400" dirty="0" err="1"/>
              <a:t>Viêm</a:t>
            </a:r>
            <a:r>
              <a:rPr lang="en-US" sz="2400" dirty="0"/>
              <a:t> </a:t>
            </a:r>
            <a:r>
              <a:rPr lang="en-US" sz="2400" dirty="0" err="1"/>
              <a:t>phổi</a:t>
            </a:r>
            <a:r>
              <a:rPr lang="en-US" sz="2400" dirty="0"/>
              <a:t> </a:t>
            </a:r>
            <a:r>
              <a:rPr lang="en-US" sz="2400" dirty="0" err="1"/>
              <a:t>bệnh</a:t>
            </a:r>
            <a:r>
              <a:rPr lang="en-US" sz="2400" dirty="0"/>
              <a:t> </a:t>
            </a:r>
            <a:r>
              <a:rPr lang="en-US" sz="2400" dirty="0" err="1"/>
              <a:t>viện</a:t>
            </a:r>
            <a:r>
              <a:rPr lang="en-US" sz="2400" dirty="0"/>
              <a:t> (VPBV):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viêm</a:t>
            </a:r>
            <a:r>
              <a:rPr lang="en-US" sz="2400" dirty="0"/>
              <a:t> </a:t>
            </a:r>
            <a:r>
              <a:rPr lang="en-US" sz="2400" dirty="0" err="1"/>
              <a:t>phổi</a:t>
            </a:r>
            <a:r>
              <a:rPr lang="en-US" sz="2400" dirty="0"/>
              <a:t> </a:t>
            </a:r>
            <a:r>
              <a:rPr lang="en-US" sz="2400" dirty="0" err="1"/>
              <a:t>xảy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≥ 48 </a:t>
            </a:r>
            <a:r>
              <a:rPr lang="en-US" sz="2400" dirty="0" err="1"/>
              <a:t>giờ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r>
              <a:rPr lang="en-US" sz="2400" dirty="0"/>
              <a:t> </a:t>
            </a:r>
            <a:r>
              <a:rPr lang="en-US" sz="2400" dirty="0" err="1"/>
              <a:t>viện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b="1" dirty="0" err="1"/>
              <a:t>không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</a:t>
            </a:r>
            <a:r>
              <a:rPr lang="en-US" sz="2400" b="1" dirty="0" err="1"/>
              <a:t>nội</a:t>
            </a:r>
            <a:r>
              <a:rPr lang="en-US" sz="2400" b="1" dirty="0"/>
              <a:t> </a:t>
            </a:r>
            <a:r>
              <a:rPr lang="en-US" sz="2400" b="1" dirty="0" err="1"/>
              <a:t>khí</a:t>
            </a:r>
            <a:r>
              <a:rPr lang="en-US" sz="2400" b="1" dirty="0"/>
              <a:t> </a:t>
            </a:r>
            <a:r>
              <a:rPr lang="en-US" sz="2400" b="1" dirty="0" err="1"/>
              <a:t>quản</a:t>
            </a:r>
            <a:r>
              <a:rPr lang="en-US" sz="2400" dirty="0"/>
              <a:t> ở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r>
              <a:rPr lang="en-US" sz="2400" dirty="0"/>
              <a:t> </a:t>
            </a:r>
            <a:r>
              <a:rPr lang="en-US" sz="2400" dirty="0" err="1"/>
              <a:t>viện</a:t>
            </a:r>
            <a:r>
              <a:rPr lang="en-US" sz="2400" dirty="0"/>
              <a:t>. </a:t>
            </a:r>
          </a:p>
          <a:p>
            <a:pPr marL="609600" indent="-609600">
              <a:lnSpc>
                <a:spcPct val="150000"/>
              </a:lnSpc>
            </a:pPr>
            <a:r>
              <a:rPr lang="en-US" sz="2400" dirty="0" err="1"/>
              <a:t>Viêm</a:t>
            </a:r>
            <a:r>
              <a:rPr lang="en-US" sz="2400" dirty="0"/>
              <a:t> </a:t>
            </a:r>
            <a:r>
              <a:rPr lang="en-US" sz="2400" dirty="0" err="1"/>
              <a:t>phổi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thở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(VPTM):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viêm</a:t>
            </a:r>
            <a:r>
              <a:rPr lang="en-US" sz="2400" dirty="0"/>
              <a:t> </a:t>
            </a:r>
            <a:r>
              <a:rPr lang="en-US" sz="2400" dirty="0" err="1"/>
              <a:t>phổi</a:t>
            </a:r>
            <a:r>
              <a:rPr lang="en-US" sz="2400" dirty="0"/>
              <a:t>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48-72 </a:t>
            </a:r>
            <a:r>
              <a:rPr lang="en-US" sz="2400" dirty="0" err="1"/>
              <a:t>giờ</a:t>
            </a:r>
            <a:r>
              <a:rPr lang="en-US" sz="2400" dirty="0"/>
              <a:t> </a:t>
            </a:r>
            <a:r>
              <a:rPr lang="en-US" sz="2400" b="1" dirty="0" err="1"/>
              <a:t>sau</a:t>
            </a:r>
            <a:r>
              <a:rPr lang="en-US" sz="2400" b="1" dirty="0"/>
              <a:t> </a:t>
            </a:r>
            <a:r>
              <a:rPr lang="en-US" sz="2400" b="1" dirty="0" err="1"/>
              <a:t>khi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</a:t>
            </a:r>
            <a:r>
              <a:rPr lang="en-US" sz="2400" b="1" dirty="0" err="1"/>
              <a:t>nội</a:t>
            </a:r>
            <a:r>
              <a:rPr lang="en-US" sz="2400" b="1" dirty="0"/>
              <a:t> </a:t>
            </a:r>
            <a:r>
              <a:rPr lang="en-US" sz="2400" b="1" dirty="0" err="1"/>
              <a:t>khí</a:t>
            </a:r>
            <a:r>
              <a:rPr lang="en-US" sz="2400" b="1" dirty="0"/>
              <a:t> </a:t>
            </a:r>
            <a:r>
              <a:rPr lang="en-US" sz="2400" b="1" dirty="0" err="1"/>
              <a:t>quản</a:t>
            </a:r>
            <a:r>
              <a:rPr lang="en-US" sz="2400" dirty="0"/>
              <a:t>. </a:t>
            </a:r>
            <a:endParaRPr lang="en-US" sz="2800" dirty="0"/>
          </a:p>
          <a:p>
            <a:pPr marL="609600" indent="-609600">
              <a:lnSpc>
                <a:spcPct val="80000"/>
              </a:lnSpc>
            </a:pPr>
            <a:endParaRPr lang="en-US" sz="2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7" name="Picture 2">
            <a:extLst>
              <a:ext uri="{FF2B5EF4-FFF2-40B4-BE49-F238E27FC236}">
                <a16:creationId xmlns:a16="http://schemas.microsoft.com/office/drawing/2014/main" id="{86F38135-FDFB-4D94-B112-C71F8A513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63"/>
          <a:stretch>
            <a:fillRect/>
          </a:stretch>
        </p:blipFill>
        <p:spPr bwMode="auto">
          <a:xfrm>
            <a:off x="838200" y="1921643"/>
            <a:ext cx="3962400" cy="485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418" name="Picture 3">
            <a:extLst>
              <a:ext uri="{FF2B5EF4-FFF2-40B4-BE49-F238E27FC236}">
                <a16:creationId xmlns:a16="http://schemas.microsoft.com/office/drawing/2014/main" id="{22EB4CC3-1EAA-4B12-AABF-90A45F23A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61" y="1921644"/>
            <a:ext cx="6394450" cy="3323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7AC63-D735-4D7B-8B19-EDFB5B6D5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VP BV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vong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kháng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90 </a:t>
            </a:r>
            <a:r>
              <a:rPr lang="en-US" dirty="0" err="1"/>
              <a:t>ngày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ớc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87738-D044-46DA-9A01-88715042DEAE}"/>
              </a:ext>
            </a:extLst>
          </p:cNvPr>
          <p:cNvSpPr txBox="1"/>
          <p:nvPr/>
        </p:nvSpPr>
        <p:spPr>
          <a:xfrm>
            <a:off x="5782495" y="5221313"/>
            <a:ext cx="45134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Phổ</a:t>
            </a:r>
            <a:r>
              <a:rPr lang="en-US" sz="2400" dirty="0"/>
              <a:t> </a:t>
            </a:r>
            <a:r>
              <a:rPr lang="en-US" sz="2400" dirty="0" err="1"/>
              <a:t>biến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 </a:t>
            </a:r>
            <a:r>
              <a:rPr lang="en-US" sz="2400" dirty="0" err="1"/>
              <a:t>phối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PIP/TAZO </a:t>
            </a:r>
            <a:r>
              <a:rPr lang="en-US" sz="2400" dirty="0" err="1"/>
              <a:t>hoặc</a:t>
            </a:r>
            <a:r>
              <a:rPr lang="en-US" sz="2400" dirty="0"/>
              <a:t> Carbapenem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Quinolone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Aminoglucoside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Vanco</a:t>
            </a:r>
            <a:r>
              <a:rPr lang="en-US" sz="2400" dirty="0"/>
              <a:t>/</a:t>
            </a:r>
            <a:r>
              <a:rPr lang="en-US" sz="2400" dirty="0" err="1"/>
              <a:t>Teico</a:t>
            </a:r>
            <a:r>
              <a:rPr lang="en-US" sz="2400" dirty="0"/>
              <a:t>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Linezolide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6223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69757851-BF68-4A9E-AFEC-6BDA8E1D7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8825" y="6242050"/>
            <a:ext cx="35433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spcBef>
                <a:spcPct val="20000"/>
              </a:spcBef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900" b="0">
                <a:cs typeface="Arial" panose="020B0604020202020204" pitchFamily="34" charset="0"/>
              </a:rPr>
              <a:t>NNIS. </a:t>
            </a:r>
            <a:r>
              <a:rPr lang="en-US" altLang="en-US" sz="900" b="0" i="1">
                <a:cs typeface="Arial" panose="020B0604020202020204" pitchFamily="34" charset="0"/>
              </a:rPr>
              <a:t>Am J Infect Control</a:t>
            </a:r>
            <a:r>
              <a:rPr lang="en-US" altLang="en-US" sz="900" b="0">
                <a:cs typeface="Arial" panose="020B0604020202020204" pitchFamily="34" charset="0"/>
              </a:rPr>
              <a:t>. 1999;27:520-532.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900" b="0">
                <a:cs typeface="Arial" panose="020B0604020202020204" pitchFamily="34" charset="0"/>
              </a:rPr>
              <a:t>Fridkin SK et al. </a:t>
            </a:r>
            <a:r>
              <a:rPr lang="en-US" altLang="en-US" sz="900" b="0" i="1">
                <a:cs typeface="Arial" panose="020B0604020202020204" pitchFamily="34" charset="0"/>
              </a:rPr>
              <a:t>Infect Dis Clin North Am.</a:t>
            </a:r>
            <a:r>
              <a:rPr lang="en-US" altLang="en-US" sz="900" b="0">
                <a:cs typeface="Arial" panose="020B0604020202020204" pitchFamily="34" charset="0"/>
              </a:rPr>
              <a:t> 1997;11:479-496. </a:t>
            </a:r>
          </a:p>
        </p:txBody>
      </p:sp>
      <p:grpSp>
        <p:nvGrpSpPr>
          <p:cNvPr id="25603" name="Group 3">
            <a:extLst>
              <a:ext uri="{FF2B5EF4-FFF2-40B4-BE49-F238E27FC236}">
                <a16:creationId xmlns:a16="http://schemas.microsoft.com/office/drawing/2014/main" id="{9F34E044-DDFB-4F37-8C69-612052B79472}"/>
              </a:ext>
            </a:extLst>
          </p:cNvPr>
          <p:cNvGrpSpPr>
            <a:grpSpLocks/>
          </p:cNvGrpSpPr>
          <p:nvPr/>
        </p:nvGrpSpPr>
        <p:grpSpPr bwMode="auto">
          <a:xfrm>
            <a:off x="2058988" y="1905000"/>
            <a:ext cx="5264150" cy="3581400"/>
            <a:chOff x="337" y="1200"/>
            <a:chExt cx="3316" cy="2256"/>
          </a:xfrm>
        </p:grpSpPr>
        <p:sp>
          <p:nvSpPr>
            <p:cNvPr id="25684" name="Rectangle 4">
              <a:extLst>
                <a:ext uri="{FF2B5EF4-FFF2-40B4-BE49-F238E27FC236}">
                  <a16:creationId xmlns:a16="http://schemas.microsoft.com/office/drawing/2014/main" id="{56C850BE-687A-4499-AB58-AFD914F7D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3" y="1824"/>
              <a:ext cx="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r"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 algn="r"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 algn="r"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 algn="r"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 algn="r"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algn="l" eaLnBrk="1" hangingPunct="1"/>
              <a:endParaRPr lang="en-US" alt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85" name="Text Box 5">
              <a:extLst>
                <a:ext uri="{FF2B5EF4-FFF2-40B4-BE49-F238E27FC236}">
                  <a16:creationId xmlns:a16="http://schemas.microsoft.com/office/drawing/2014/main" id="{575418D8-485D-4EAD-B275-0B3F3C33BA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-685" y="2222"/>
              <a:ext cx="225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r"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 algn="r"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 algn="r"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 algn="r"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 algn="r"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600" b="1">
                  <a:latin typeface="Arial" panose="020B0604020202020204" pitchFamily="34" charset="0"/>
                  <a:cs typeface="Arial" panose="020B0604020202020204" pitchFamily="34" charset="0"/>
                </a:rPr>
                <a:t>Pneumonia (%)</a:t>
              </a:r>
            </a:p>
          </p:txBody>
        </p:sp>
      </p:grpSp>
      <p:sp>
        <p:nvSpPr>
          <p:cNvPr id="25604" name="AutoShape 6">
            <a:extLst>
              <a:ext uri="{FF2B5EF4-FFF2-40B4-BE49-F238E27FC236}">
                <a16:creationId xmlns:a16="http://schemas.microsoft.com/office/drawing/2014/main" id="{E5D91775-CC43-4FA7-8546-1FAD982C039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62200" y="1752600"/>
            <a:ext cx="7962900" cy="429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5" name="Rectangle 7">
            <a:extLst>
              <a:ext uri="{FF2B5EF4-FFF2-40B4-BE49-F238E27FC236}">
                <a16:creationId xmlns:a16="http://schemas.microsoft.com/office/drawing/2014/main" id="{C4B399E4-536B-48BC-82F8-CBB12D7A0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938" y="2257425"/>
            <a:ext cx="366712" cy="3200400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06" name="Rectangle 8">
            <a:extLst>
              <a:ext uri="{FF2B5EF4-FFF2-40B4-BE49-F238E27FC236}">
                <a16:creationId xmlns:a16="http://schemas.microsoft.com/office/drawing/2014/main" id="{E39D25D0-61DF-4461-97FB-D296E532E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4626" y="2433639"/>
            <a:ext cx="360363" cy="3024187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07" name="Rectangle 9">
            <a:extLst>
              <a:ext uri="{FF2B5EF4-FFF2-40B4-BE49-F238E27FC236}">
                <a16:creationId xmlns:a16="http://schemas.microsoft.com/office/drawing/2014/main" id="{590D5721-50A0-40F5-9FE3-08D4F5570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963" y="3500439"/>
            <a:ext cx="366712" cy="1957387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08" name="Rectangle 10">
            <a:extLst>
              <a:ext uri="{FF2B5EF4-FFF2-40B4-BE49-F238E27FC236}">
                <a16:creationId xmlns:a16="http://schemas.microsoft.com/office/drawing/2014/main" id="{84B926CC-ED62-472E-B6F8-C508BFC24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1" y="4214813"/>
            <a:ext cx="366713" cy="1243012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09" name="Rectangle 11">
            <a:extLst>
              <a:ext uri="{FF2B5EF4-FFF2-40B4-BE49-F238E27FC236}">
                <a16:creationId xmlns:a16="http://schemas.microsoft.com/office/drawing/2014/main" id="{879F2910-5359-4EAF-A885-EE6E8D798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5338" y="4568825"/>
            <a:ext cx="366712" cy="889000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0" name="Rectangle 12">
            <a:extLst>
              <a:ext uri="{FF2B5EF4-FFF2-40B4-BE49-F238E27FC236}">
                <a16:creationId xmlns:a16="http://schemas.microsoft.com/office/drawing/2014/main" id="{2768830F-22FB-40B4-A148-0599D3CEF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1026" y="4745039"/>
            <a:ext cx="360363" cy="712787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1" name="Rectangle 13">
            <a:extLst>
              <a:ext uri="{FF2B5EF4-FFF2-40B4-BE49-F238E27FC236}">
                <a16:creationId xmlns:a16="http://schemas.microsoft.com/office/drawing/2014/main" id="{8D6389D7-6624-452B-B8DF-24BE932DE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0363" y="4745039"/>
            <a:ext cx="366712" cy="712787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2" name="Rectangle 14">
            <a:extLst>
              <a:ext uri="{FF2B5EF4-FFF2-40B4-BE49-F238E27FC236}">
                <a16:creationId xmlns:a16="http://schemas.microsoft.com/office/drawing/2014/main" id="{39693239-E174-443C-A8B9-F8A3799A8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5651" y="2257425"/>
            <a:ext cx="360363" cy="3200400"/>
          </a:xfrm>
          <a:prstGeom prst="rect">
            <a:avLst/>
          </a:pr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3" name="Rectangle 15">
            <a:extLst>
              <a:ext uri="{FF2B5EF4-FFF2-40B4-BE49-F238E27FC236}">
                <a16:creationId xmlns:a16="http://schemas.microsoft.com/office/drawing/2014/main" id="{D7784277-8CF8-419C-9451-6F22D2FE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4988" y="2257425"/>
            <a:ext cx="360362" cy="3200400"/>
          </a:xfrm>
          <a:prstGeom prst="rect">
            <a:avLst/>
          </a:pr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4" name="Rectangle 16">
            <a:extLst>
              <a:ext uri="{FF2B5EF4-FFF2-40B4-BE49-F238E27FC236}">
                <a16:creationId xmlns:a16="http://schemas.microsoft.com/office/drawing/2014/main" id="{7B67406D-C0FD-4FBC-9188-6449635EC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676" y="3324225"/>
            <a:ext cx="360363" cy="2133600"/>
          </a:xfrm>
          <a:prstGeom prst="rect">
            <a:avLst/>
          </a:pr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5" name="Rectangle 17">
            <a:extLst>
              <a:ext uri="{FF2B5EF4-FFF2-40B4-BE49-F238E27FC236}">
                <a16:creationId xmlns:a16="http://schemas.microsoft.com/office/drawing/2014/main" id="{CBE416EF-6230-4B1E-A08C-8EA8208EB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363" y="4214813"/>
            <a:ext cx="360362" cy="1243012"/>
          </a:xfrm>
          <a:prstGeom prst="rect">
            <a:avLst/>
          </a:pr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6" name="Rectangle 18">
            <a:extLst>
              <a:ext uri="{FF2B5EF4-FFF2-40B4-BE49-F238E27FC236}">
                <a16:creationId xmlns:a16="http://schemas.microsoft.com/office/drawing/2014/main" id="{4B40164D-F7BC-4C07-AC6F-72CE778BE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2051" y="4745039"/>
            <a:ext cx="360363" cy="712787"/>
          </a:xfrm>
          <a:prstGeom prst="rect">
            <a:avLst/>
          </a:pr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7" name="Rectangle 19">
            <a:extLst>
              <a:ext uri="{FF2B5EF4-FFF2-40B4-BE49-F238E27FC236}">
                <a16:creationId xmlns:a16="http://schemas.microsoft.com/office/drawing/2014/main" id="{AF9CCBBD-7078-4E1B-927C-F2A50A292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1388" y="4745039"/>
            <a:ext cx="360362" cy="712787"/>
          </a:xfrm>
          <a:prstGeom prst="rect">
            <a:avLst/>
          </a:pr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8" name="Rectangle 20">
            <a:extLst>
              <a:ext uri="{FF2B5EF4-FFF2-40B4-BE49-F238E27FC236}">
                <a16:creationId xmlns:a16="http://schemas.microsoft.com/office/drawing/2014/main" id="{9E640CAC-B4D9-4344-B03B-6BB02569B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7076" y="4568825"/>
            <a:ext cx="360363" cy="889000"/>
          </a:xfrm>
          <a:prstGeom prst="rect">
            <a:avLst/>
          </a:pr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9" name="Line 21">
            <a:extLst>
              <a:ext uri="{FF2B5EF4-FFF2-40B4-BE49-F238E27FC236}">
                <a16:creationId xmlns:a16="http://schemas.microsoft.com/office/drawing/2014/main" id="{5C65E830-FDC9-407F-8200-DAE02560C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7014" y="1903413"/>
            <a:ext cx="1587" cy="3554412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0" name="Line 22">
            <a:extLst>
              <a:ext uri="{FF2B5EF4-FFF2-40B4-BE49-F238E27FC236}">
                <a16:creationId xmlns:a16="http://schemas.microsoft.com/office/drawing/2014/main" id="{BC08B74F-31BD-498E-8EB1-47900C0B59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5457825"/>
            <a:ext cx="44450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1" name="Line 23">
            <a:extLst>
              <a:ext uri="{FF2B5EF4-FFF2-40B4-BE49-F238E27FC236}">
                <a16:creationId xmlns:a16="http://schemas.microsoft.com/office/drawing/2014/main" id="{FD666D0D-A64E-45C1-927A-9F3D586DE9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5105400"/>
            <a:ext cx="44450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2" name="Line 24">
            <a:extLst>
              <a:ext uri="{FF2B5EF4-FFF2-40B4-BE49-F238E27FC236}">
                <a16:creationId xmlns:a16="http://schemas.microsoft.com/office/drawing/2014/main" id="{479CF01D-A0E5-4C4B-9DEF-6E297B04FC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4745039"/>
            <a:ext cx="44450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3" name="Line 25">
            <a:extLst>
              <a:ext uri="{FF2B5EF4-FFF2-40B4-BE49-F238E27FC236}">
                <a16:creationId xmlns:a16="http://schemas.microsoft.com/office/drawing/2014/main" id="{C279023D-F795-4402-B9E6-B455625528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4391025"/>
            <a:ext cx="44450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4" name="Line 26">
            <a:extLst>
              <a:ext uri="{FF2B5EF4-FFF2-40B4-BE49-F238E27FC236}">
                <a16:creationId xmlns:a16="http://schemas.microsoft.com/office/drawing/2014/main" id="{577567B0-BC78-43B4-B812-A07C02C1A7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4037014"/>
            <a:ext cx="44450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5" name="Line 27">
            <a:extLst>
              <a:ext uri="{FF2B5EF4-FFF2-40B4-BE49-F238E27FC236}">
                <a16:creationId xmlns:a16="http://schemas.microsoft.com/office/drawing/2014/main" id="{639F541B-A600-4B4E-9CA4-DD9308D774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3684589"/>
            <a:ext cx="44450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6" name="Line 28">
            <a:extLst>
              <a:ext uri="{FF2B5EF4-FFF2-40B4-BE49-F238E27FC236}">
                <a16:creationId xmlns:a16="http://schemas.microsoft.com/office/drawing/2014/main" id="{1AD0A404-0C82-4E19-AC67-217FBD5B1F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3324225"/>
            <a:ext cx="44450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7" name="Line 29">
            <a:extLst>
              <a:ext uri="{FF2B5EF4-FFF2-40B4-BE49-F238E27FC236}">
                <a16:creationId xmlns:a16="http://schemas.microsoft.com/office/drawing/2014/main" id="{164364E3-5964-42E4-B066-0875B87A05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2970214"/>
            <a:ext cx="44450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8" name="Line 30">
            <a:extLst>
              <a:ext uri="{FF2B5EF4-FFF2-40B4-BE49-F238E27FC236}">
                <a16:creationId xmlns:a16="http://schemas.microsoft.com/office/drawing/2014/main" id="{7C37103A-7C1C-4007-B396-6BD49E1CE67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2617789"/>
            <a:ext cx="44450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9" name="Line 31">
            <a:extLst>
              <a:ext uri="{FF2B5EF4-FFF2-40B4-BE49-F238E27FC236}">
                <a16:creationId xmlns:a16="http://schemas.microsoft.com/office/drawing/2014/main" id="{705171CF-0F6A-4501-9BCB-D92BB505A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2257425"/>
            <a:ext cx="44450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0" name="Line 32">
            <a:extLst>
              <a:ext uri="{FF2B5EF4-FFF2-40B4-BE49-F238E27FC236}">
                <a16:creationId xmlns:a16="http://schemas.microsoft.com/office/drawing/2014/main" id="{742E5F5B-4785-48F3-B2B8-914BA0BB955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1903414"/>
            <a:ext cx="44450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1" name="Line 33">
            <a:extLst>
              <a:ext uri="{FF2B5EF4-FFF2-40B4-BE49-F238E27FC236}">
                <a16:creationId xmlns:a16="http://schemas.microsoft.com/office/drawing/2014/main" id="{376EC108-F205-4DEA-9232-2DA0FB8D088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7013" y="5457825"/>
            <a:ext cx="7377112" cy="158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2" name="Line 34">
            <a:extLst>
              <a:ext uri="{FF2B5EF4-FFF2-40B4-BE49-F238E27FC236}">
                <a16:creationId xmlns:a16="http://schemas.microsoft.com/office/drawing/2014/main" id="{7D97981B-901A-4817-96D4-FBC169D45E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67014" y="5457825"/>
            <a:ext cx="1587" cy="317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3" name="Line 35">
            <a:extLst>
              <a:ext uri="{FF2B5EF4-FFF2-40B4-BE49-F238E27FC236}">
                <a16:creationId xmlns:a16="http://schemas.microsoft.com/office/drawing/2014/main" id="{2D043039-1926-4187-9D76-F43B944F84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22700" y="5457825"/>
            <a:ext cx="1588" cy="317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4" name="Line 36">
            <a:extLst>
              <a:ext uri="{FF2B5EF4-FFF2-40B4-BE49-F238E27FC236}">
                <a16:creationId xmlns:a16="http://schemas.microsoft.com/office/drawing/2014/main" id="{34F3A856-B947-4A8F-9B84-928C15B826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2039" y="5457825"/>
            <a:ext cx="1587" cy="317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5" name="Line 37">
            <a:extLst>
              <a:ext uri="{FF2B5EF4-FFF2-40B4-BE49-F238E27FC236}">
                <a16:creationId xmlns:a16="http://schemas.microsoft.com/office/drawing/2014/main" id="{057F62A4-3DC0-44F0-9E2F-9E1413EAFC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27725" y="5457825"/>
            <a:ext cx="1588" cy="317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6" name="Line 38">
            <a:extLst>
              <a:ext uri="{FF2B5EF4-FFF2-40B4-BE49-F238E27FC236}">
                <a16:creationId xmlns:a16="http://schemas.microsoft.com/office/drawing/2014/main" id="{FCD374E6-538B-4F98-B6AF-8960BF7E2E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83414" y="5457825"/>
            <a:ext cx="1587" cy="317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7" name="Line 39">
            <a:extLst>
              <a:ext uri="{FF2B5EF4-FFF2-40B4-BE49-F238E27FC236}">
                <a16:creationId xmlns:a16="http://schemas.microsoft.com/office/drawing/2014/main" id="{A1670CAD-B330-46D6-8A5A-45392C8DE2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40689" y="5457825"/>
            <a:ext cx="1587" cy="317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8" name="Line 40">
            <a:extLst>
              <a:ext uri="{FF2B5EF4-FFF2-40B4-BE49-F238E27FC236}">
                <a16:creationId xmlns:a16="http://schemas.microsoft.com/office/drawing/2014/main" id="{6D795336-2B9B-4EEC-BE10-BB49580AD3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88439" y="5457825"/>
            <a:ext cx="1587" cy="317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9" name="Line 41">
            <a:extLst>
              <a:ext uri="{FF2B5EF4-FFF2-40B4-BE49-F238E27FC236}">
                <a16:creationId xmlns:a16="http://schemas.microsoft.com/office/drawing/2014/main" id="{B5438792-835E-4F24-8FB5-7C73D01B0B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44125" y="5457825"/>
            <a:ext cx="1588" cy="317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40" name="Rectangle 42">
            <a:extLst>
              <a:ext uri="{FF2B5EF4-FFF2-40B4-BE49-F238E27FC236}">
                <a16:creationId xmlns:a16="http://schemas.microsoft.com/office/drawing/2014/main" id="{34E495FB-170E-4B6D-9E9F-449AB9775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645" y="2206625"/>
            <a:ext cx="16991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41" name="Rectangle 43">
            <a:extLst>
              <a:ext uri="{FF2B5EF4-FFF2-40B4-BE49-F238E27FC236}">
                <a16:creationId xmlns:a16="http://schemas.microsoft.com/office/drawing/2014/main" id="{0B2C1787-BF61-4C0C-83FF-BF850668A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0957" y="2017713"/>
            <a:ext cx="16991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42" name="Rectangle 44">
            <a:extLst>
              <a:ext uri="{FF2B5EF4-FFF2-40B4-BE49-F238E27FC236}">
                <a16:creationId xmlns:a16="http://schemas.microsoft.com/office/drawing/2014/main" id="{7EF0A337-C699-4FD3-A2B9-C495519FB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4446" y="3273425"/>
            <a:ext cx="16145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43" name="Rectangle 45">
            <a:extLst>
              <a:ext uri="{FF2B5EF4-FFF2-40B4-BE49-F238E27FC236}">
                <a16:creationId xmlns:a16="http://schemas.microsoft.com/office/drawing/2014/main" id="{12691CA9-E0FB-471A-A82D-45ADCAB07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0590" y="3987800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44" name="Rectangle 46">
            <a:extLst>
              <a:ext uri="{FF2B5EF4-FFF2-40B4-BE49-F238E27FC236}">
                <a16:creationId xmlns:a16="http://schemas.microsoft.com/office/drawing/2014/main" id="{E94B6E2E-8C7A-4BEF-BBBC-0DA406742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928" y="4327525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45" name="Rectangle 47">
            <a:extLst>
              <a:ext uri="{FF2B5EF4-FFF2-40B4-BE49-F238E27FC236}">
                <a16:creationId xmlns:a16="http://schemas.microsoft.com/office/drawing/2014/main" id="{25D04BD7-54EB-4EE6-90CD-37C47459A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5615" y="4518025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46" name="Rectangle 48">
            <a:extLst>
              <a:ext uri="{FF2B5EF4-FFF2-40B4-BE49-F238E27FC236}">
                <a16:creationId xmlns:a16="http://schemas.microsoft.com/office/drawing/2014/main" id="{A1599965-98DD-4BE9-99C3-0AC1A569F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1303" y="4524375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47" name="Rectangle 49">
            <a:extLst>
              <a:ext uri="{FF2B5EF4-FFF2-40B4-BE49-F238E27FC236}">
                <a16:creationId xmlns:a16="http://schemas.microsoft.com/office/drawing/2014/main" id="{2430B3CB-9F0D-4ABA-9682-DA37712DB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20" y="2005013"/>
            <a:ext cx="16991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48" name="Rectangle 50">
            <a:extLst>
              <a:ext uri="{FF2B5EF4-FFF2-40B4-BE49-F238E27FC236}">
                <a16:creationId xmlns:a16="http://schemas.microsoft.com/office/drawing/2014/main" id="{5B3EE6DE-ACF1-4B17-BC19-AE2B62241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7007" y="2030413"/>
            <a:ext cx="16991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49" name="Rectangle 51">
            <a:extLst>
              <a:ext uri="{FF2B5EF4-FFF2-40B4-BE49-F238E27FC236}">
                <a16:creationId xmlns:a16="http://schemas.microsoft.com/office/drawing/2014/main" id="{ABCC2A9F-41E1-4531-BC0A-ADB7FAABE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303" y="3987800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50" name="Rectangle 52">
            <a:extLst>
              <a:ext uri="{FF2B5EF4-FFF2-40B4-BE49-F238E27FC236}">
                <a16:creationId xmlns:a16="http://schemas.microsoft.com/office/drawing/2014/main" id="{088A6AE2-8A9C-4FC0-B6B7-10FCD2B31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695" y="3103563"/>
            <a:ext cx="16991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51" name="Rectangle 53">
            <a:extLst>
              <a:ext uri="{FF2B5EF4-FFF2-40B4-BE49-F238E27FC236}">
                <a16:creationId xmlns:a16="http://schemas.microsoft.com/office/drawing/2014/main" id="{6D3BF983-A58B-46C8-9DCA-8C2833747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990" y="4518025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52" name="Rectangle 54">
            <a:extLst>
              <a:ext uri="{FF2B5EF4-FFF2-40B4-BE49-F238E27FC236}">
                <a16:creationId xmlns:a16="http://schemas.microsoft.com/office/drawing/2014/main" id="{A41BBAAB-B5CB-482A-AAD6-1B3103B9B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2328" y="4518025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53" name="Rectangle 55">
            <a:extLst>
              <a:ext uri="{FF2B5EF4-FFF2-40B4-BE49-F238E27FC236}">
                <a16:creationId xmlns:a16="http://schemas.microsoft.com/office/drawing/2014/main" id="{39BA2050-5804-4E41-AC97-BD12322FA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5315" y="4340225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54" name="Rectangle 56">
            <a:extLst>
              <a:ext uri="{FF2B5EF4-FFF2-40B4-BE49-F238E27FC236}">
                <a16:creationId xmlns:a16="http://schemas.microsoft.com/office/drawing/2014/main" id="{5DED5CA9-10F0-4AB1-B66F-CB0335A55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5376864"/>
            <a:ext cx="7778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100" b="1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55" name="Rectangle 57">
            <a:extLst>
              <a:ext uri="{FF2B5EF4-FFF2-40B4-BE49-F238E27FC236}">
                <a16:creationId xmlns:a16="http://schemas.microsoft.com/office/drawing/2014/main" id="{5758A571-D4A6-49C3-AAEE-EC7837E50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5022851"/>
            <a:ext cx="7778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100" b="1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56" name="Rectangle 58">
            <a:extLst>
              <a:ext uri="{FF2B5EF4-FFF2-40B4-BE49-F238E27FC236}">
                <a16:creationId xmlns:a16="http://schemas.microsoft.com/office/drawing/2014/main" id="{D9530F4B-43B0-4E2D-A683-8A1DF9321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4662489"/>
            <a:ext cx="7778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100" b="1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57" name="Rectangle 59">
            <a:extLst>
              <a:ext uri="{FF2B5EF4-FFF2-40B4-BE49-F238E27FC236}">
                <a16:creationId xmlns:a16="http://schemas.microsoft.com/office/drawing/2014/main" id="{70A80F49-FBF4-4415-ABD4-85616371B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4308476"/>
            <a:ext cx="7778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100" b="1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58" name="Rectangle 60">
            <a:extLst>
              <a:ext uri="{FF2B5EF4-FFF2-40B4-BE49-F238E27FC236}">
                <a16:creationId xmlns:a16="http://schemas.microsoft.com/office/drawing/2014/main" id="{AEF22C59-1FD5-4CE3-B2DD-4A6F2A768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3956051"/>
            <a:ext cx="77788" cy="168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100" b="1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59" name="Rectangle 61">
            <a:extLst>
              <a:ext uri="{FF2B5EF4-FFF2-40B4-BE49-F238E27FC236}">
                <a16:creationId xmlns:a16="http://schemas.microsoft.com/office/drawing/2014/main" id="{A53E4BFE-F251-4658-AC38-B20A6800D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9" y="3602039"/>
            <a:ext cx="1555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100" b="1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60" name="Rectangle 62">
            <a:extLst>
              <a:ext uri="{FF2B5EF4-FFF2-40B4-BE49-F238E27FC236}">
                <a16:creationId xmlns:a16="http://schemas.microsoft.com/office/drawing/2014/main" id="{847F62DC-26CE-4F27-B7F1-E67899CAC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9" y="3241676"/>
            <a:ext cx="1555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100" b="1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61" name="Rectangle 63">
            <a:extLst>
              <a:ext uri="{FF2B5EF4-FFF2-40B4-BE49-F238E27FC236}">
                <a16:creationId xmlns:a16="http://schemas.microsoft.com/office/drawing/2014/main" id="{D5D0E06B-0481-4C18-BAAC-D520D9063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9" y="2889251"/>
            <a:ext cx="1555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100" b="1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62" name="Rectangle 64">
            <a:extLst>
              <a:ext uri="{FF2B5EF4-FFF2-40B4-BE49-F238E27FC236}">
                <a16:creationId xmlns:a16="http://schemas.microsoft.com/office/drawing/2014/main" id="{BA5CD9AF-7DBB-4A57-9D06-350AA1746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9" y="2535239"/>
            <a:ext cx="1555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US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63" name="Rectangle 65">
            <a:extLst>
              <a:ext uri="{FF2B5EF4-FFF2-40B4-BE49-F238E27FC236}">
                <a16:creationId xmlns:a16="http://schemas.microsoft.com/office/drawing/2014/main" id="{7F6FEF27-3B26-467A-A1F6-34617730B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9" y="2174876"/>
            <a:ext cx="1555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100" b="1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64" name="Rectangle 66">
            <a:extLst>
              <a:ext uri="{FF2B5EF4-FFF2-40B4-BE49-F238E27FC236}">
                <a16:creationId xmlns:a16="http://schemas.microsoft.com/office/drawing/2014/main" id="{D59AC7C6-F687-4A2D-9565-DC383FF80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9" y="1822451"/>
            <a:ext cx="1555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100" b="1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65" name="Rectangle 67">
            <a:extLst>
              <a:ext uri="{FF2B5EF4-FFF2-40B4-BE49-F238E27FC236}">
                <a16:creationId xmlns:a16="http://schemas.microsoft.com/office/drawing/2014/main" id="{5272F7E9-1806-42C3-914E-F44B5A9FD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0" y="5540375"/>
            <a:ext cx="431800" cy="122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800" b="1" i="1">
                <a:latin typeface="Arial" panose="020B0604020202020204" pitchFamily="34" charset="0"/>
                <a:cs typeface="Arial" panose="020B0604020202020204" pitchFamily="34" charset="0"/>
              </a:rPr>
              <a:t>S aureus</a:t>
            </a:r>
            <a:endParaRPr lang="en-US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66" name="Rectangle 68">
            <a:extLst>
              <a:ext uri="{FF2B5EF4-FFF2-40B4-BE49-F238E27FC236}">
                <a16:creationId xmlns:a16="http://schemas.microsoft.com/office/drawing/2014/main" id="{C19EA29D-0DB6-409C-AD86-49E4D4A48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2778" y="5540376"/>
            <a:ext cx="732573" cy="12311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800" b="1" i="1">
                <a:latin typeface="Arial" panose="020B0604020202020204" pitchFamily="34" charset="0"/>
                <a:cs typeface="Arial" panose="020B0604020202020204" pitchFamily="34" charset="0"/>
              </a:rPr>
              <a:t>Pseudomonas </a:t>
            </a:r>
            <a:endParaRPr lang="en-US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67" name="Rectangle 69">
            <a:extLst>
              <a:ext uri="{FF2B5EF4-FFF2-40B4-BE49-F238E27FC236}">
                <a16:creationId xmlns:a16="http://schemas.microsoft.com/office/drawing/2014/main" id="{5F492D93-A131-4A64-8C79-7324074C6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3445" y="5665789"/>
            <a:ext cx="549831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800" b="1" i="1">
                <a:latin typeface="Arial" panose="020B0604020202020204" pitchFamily="34" charset="0"/>
                <a:cs typeface="Arial" panose="020B0604020202020204" pitchFamily="34" charset="0"/>
              </a:rPr>
              <a:t>aeruginosa</a:t>
            </a:r>
            <a:endParaRPr lang="en-US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68" name="Rectangle 70">
            <a:extLst>
              <a:ext uri="{FF2B5EF4-FFF2-40B4-BE49-F238E27FC236}">
                <a16:creationId xmlns:a16="http://schemas.microsoft.com/office/drawing/2014/main" id="{F3D8EC34-EDC5-44B4-9097-16455655D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3163" y="5540375"/>
            <a:ext cx="838200" cy="122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800" b="1" i="1">
                <a:latin typeface="Arial" panose="020B0604020202020204" pitchFamily="34" charset="0"/>
                <a:cs typeface="Arial" panose="020B0604020202020204" pitchFamily="34" charset="0"/>
              </a:rPr>
              <a:t>Enterobacter </a:t>
            </a:r>
            <a:r>
              <a:rPr lang="en-US" altLang="en-US" sz="800" b="1">
                <a:latin typeface="Arial" panose="020B0604020202020204" pitchFamily="34" charset="0"/>
                <a:cs typeface="Arial" panose="020B0604020202020204" pitchFamily="34" charset="0"/>
              </a:rPr>
              <a:t>spp</a:t>
            </a:r>
            <a:endParaRPr lang="en-US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69" name="Rectangle 71">
            <a:extLst>
              <a:ext uri="{FF2B5EF4-FFF2-40B4-BE49-F238E27FC236}">
                <a16:creationId xmlns:a16="http://schemas.microsoft.com/office/drawing/2014/main" id="{58DFED30-DDE3-402F-B932-FBD117EFD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951" y="5540375"/>
            <a:ext cx="506413" cy="122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800" b="1" i="1">
                <a:latin typeface="Arial" panose="020B0604020202020204" pitchFamily="34" charset="0"/>
                <a:cs typeface="Arial" panose="020B0604020202020204" pitchFamily="34" charset="0"/>
              </a:rPr>
              <a:t>Klebsiella </a:t>
            </a:r>
            <a:endParaRPr lang="en-US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70" name="Rectangle 72">
            <a:extLst>
              <a:ext uri="{FF2B5EF4-FFF2-40B4-BE49-F238E27FC236}">
                <a16:creationId xmlns:a16="http://schemas.microsoft.com/office/drawing/2014/main" id="{837A0C3B-52E2-49E0-AB02-33A5E4C55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614" y="5665789"/>
            <a:ext cx="60007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800" b="1" i="1">
                <a:latin typeface="Arial" panose="020B0604020202020204" pitchFamily="34" charset="0"/>
                <a:cs typeface="Arial" panose="020B0604020202020204" pitchFamily="34" charset="0"/>
              </a:rPr>
              <a:t>pneumoniae</a:t>
            </a:r>
            <a:endParaRPr lang="en-US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71" name="Rectangle 73">
            <a:extLst>
              <a:ext uri="{FF2B5EF4-FFF2-40B4-BE49-F238E27FC236}">
                <a16:creationId xmlns:a16="http://schemas.microsoft.com/office/drawing/2014/main" id="{A1516E85-961B-4A39-A9DF-9EF53897F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563" y="5540376"/>
            <a:ext cx="438150" cy="244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/>
            <a:r>
              <a:rPr lang="en-US" altLang="en-US" sz="800" b="1" i="1">
                <a:latin typeface="Arial" panose="020B0604020202020204" pitchFamily="34" charset="0"/>
                <a:cs typeface="Arial" panose="020B0604020202020204" pitchFamily="34" charset="0"/>
              </a:rPr>
              <a:t>Candida</a:t>
            </a:r>
            <a:br>
              <a:rPr lang="en-US" altLang="en-US" sz="800" b="1" i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800" b="1" i="1">
                <a:latin typeface="Arial" panose="020B0604020202020204" pitchFamily="34" charset="0"/>
                <a:cs typeface="Arial" panose="020B0604020202020204" pitchFamily="34" charset="0"/>
              </a:rPr>
              <a:t> albicans</a:t>
            </a:r>
            <a:endParaRPr lang="en-US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72" name="Rectangle 74">
            <a:extLst>
              <a:ext uri="{FF2B5EF4-FFF2-40B4-BE49-F238E27FC236}">
                <a16:creationId xmlns:a16="http://schemas.microsoft.com/office/drawing/2014/main" id="{7852CBAA-3682-449E-9DFE-380E73F6C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5626" y="5540375"/>
            <a:ext cx="779463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800" b="1" i="1">
                <a:latin typeface="Arial" panose="020B0604020202020204" pitchFamily="34" charset="0"/>
                <a:cs typeface="Arial" panose="020B0604020202020204" pitchFamily="34" charset="0"/>
              </a:rPr>
              <a:t>Escherichia coli</a:t>
            </a:r>
            <a:endParaRPr lang="en-US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73" name="Rectangle 75">
            <a:extLst>
              <a:ext uri="{FF2B5EF4-FFF2-40B4-BE49-F238E27FC236}">
                <a16:creationId xmlns:a16="http://schemas.microsoft.com/office/drawing/2014/main" id="{AC39DC33-8B89-4A52-8982-21C5A299C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0050" y="5540375"/>
            <a:ext cx="668338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800" b="1" i="1">
                <a:latin typeface="Arial" panose="020B0604020202020204" pitchFamily="34" charset="0"/>
                <a:cs typeface="Arial" panose="020B0604020202020204" pitchFamily="34" charset="0"/>
              </a:rPr>
              <a:t>Haemophilus </a:t>
            </a:r>
            <a:endParaRPr lang="en-US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74" name="Rectangle 76">
            <a:extLst>
              <a:ext uri="{FF2B5EF4-FFF2-40B4-BE49-F238E27FC236}">
                <a16:creationId xmlns:a16="http://schemas.microsoft.com/office/drawing/2014/main" id="{59ABE1BE-03E0-4EB6-B0E1-3450B22D8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8476" y="5665789"/>
            <a:ext cx="49847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800" b="1" i="1">
                <a:latin typeface="Arial" panose="020B0604020202020204" pitchFamily="34" charset="0"/>
                <a:cs typeface="Arial" panose="020B0604020202020204" pitchFamily="34" charset="0"/>
              </a:rPr>
              <a:t>influenzae</a:t>
            </a:r>
            <a:endParaRPr lang="en-US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75" name="Rectangle 77">
            <a:extLst>
              <a:ext uri="{FF2B5EF4-FFF2-40B4-BE49-F238E27FC236}">
                <a16:creationId xmlns:a16="http://schemas.microsoft.com/office/drawing/2014/main" id="{DAAC93EE-42D0-4C87-BB8F-13BAFF15C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1588" y="2617789"/>
            <a:ext cx="1403350" cy="73183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76" name="Rectangle 78">
            <a:extLst>
              <a:ext uri="{FF2B5EF4-FFF2-40B4-BE49-F238E27FC236}">
                <a16:creationId xmlns:a16="http://schemas.microsoft.com/office/drawing/2014/main" id="{FF366993-92E3-4D57-ACCD-E06277CCF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164" y="2755900"/>
            <a:ext cx="109537" cy="107950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77" name="Rectangle 79">
            <a:extLst>
              <a:ext uri="{FF2B5EF4-FFF2-40B4-BE49-F238E27FC236}">
                <a16:creationId xmlns:a16="http://schemas.microsoft.com/office/drawing/2014/main" id="{14C67EB6-AE94-4518-AE35-5912B920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4200" y="2706689"/>
            <a:ext cx="6048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All HAP</a:t>
            </a:r>
            <a:endParaRPr lang="en-US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78" name="Rectangle 80">
            <a:extLst>
              <a:ext uri="{FF2B5EF4-FFF2-40B4-BE49-F238E27FC236}">
                <a16:creationId xmlns:a16="http://schemas.microsoft.com/office/drawing/2014/main" id="{942F4A96-FFF8-4001-9C98-DF1B650E7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3163" y="2706689"/>
            <a:ext cx="63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3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79" name="Rectangle 81">
            <a:extLst>
              <a:ext uri="{FF2B5EF4-FFF2-40B4-BE49-F238E27FC236}">
                <a16:creationId xmlns:a16="http://schemas.microsoft.com/office/drawing/2014/main" id="{D840AD07-8B60-444E-A506-44CAE32B3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164" y="3116263"/>
            <a:ext cx="109537" cy="107950"/>
          </a:xfrm>
          <a:prstGeom prst="rect">
            <a:avLst/>
          </a:pr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80" name="Rectangle 82">
            <a:extLst>
              <a:ext uri="{FF2B5EF4-FFF2-40B4-BE49-F238E27FC236}">
                <a16:creationId xmlns:a16="http://schemas.microsoft.com/office/drawing/2014/main" id="{5C053551-4236-462F-9BC0-A56D1A6DB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550" y="3067050"/>
            <a:ext cx="3381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300" b="1">
                <a:latin typeface="Arial" panose="020B0604020202020204" pitchFamily="34" charset="0"/>
                <a:cs typeface="Arial" panose="020B0604020202020204" pitchFamily="34" charset="0"/>
              </a:rPr>
              <a:t>VAP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81" name="Rectangle 83">
            <a:extLst>
              <a:ext uri="{FF2B5EF4-FFF2-40B4-BE49-F238E27FC236}">
                <a16:creationId xmlns:a16="http://schemas.microsoft.com/office/drawing/2014/main" id="{9BBCC5B2-F7D3-452C-BF9B-61CD81B8D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7575" y="3067051"/>
            <a:ext cx="635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300" b="1" baseline="30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†</a:t>
            </a:r>
            <a:endParaRPr lang="en-US" altLang="en-US" sz="2800" baseline="30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82" name="Rectangle 84">
            <a:extLst>
              <a:ext uri="{FF2B5EF4-FFF2-40B4-BE49-F238E27FC236}">
                <a16:creationId xmlns:a16="http://schemas.microsoft.com/office/drawing/2014/main" id="{84B46429-C1F2-443D-8FEF-44C43E9BA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001" y="5924550"/>
            <a:ext cx="214471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l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*January 1992-May 1999. 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</a:rPr>
              <a:t>†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1990-1995.</a:t>
            </a:r>
          </a:p>
        </p:txBody>
      </p:sp>
      <p:sp>
        <p:nvSpPr>
          <p:cNvPr id="25683" name="Rectangle 85">
            <a:extLst>
              <a:ext uri="{FF2B5EF4-FFF2-40B4-BE49-F238E27FC236}">
                <a16:creationId xmlns:a16="http://schemas.microsoft.com/office/drawing/2014/main" id="{D72032C3-47BA-449E-91FB-EE0356AE5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375" y="260350"/>
            <a:ext cx="7772400" cy="90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solidFill>
                  <a:schemeClr val="tx2"/>
                </a:solidFill>
                <a:latin typeface="Impact" panose="020B0806030902050204" pitchFamily="34" charset="0"/>
              </a:rPr>
              <a:t>Most Common Isolates: All ICU HAP vs VAP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6C463-9965-8343-A3C2-F0593325C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638" y="381001"/>
            <a:ext cx="8458200" cy="606425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rgbClr val="FFFF00"/>
                </a:solidFill>
              </a:rPr>
              <a:t>ATS-IDSA2016- Đ</a:t>
            </a:r>
            <a:r>
              <a:rPr lang="vi-VN" altLang="en-US" dirty="0" err="1">
                <a:solidFill>
                  <a:srgbClr val="FFFF00"/>
                </a:solidFill>
              </a:rPr>
              <a:t>iều</a:t>
            </a:r>
            <a:r>
              <a:rPr lang="vi-VN" altLang="en-US" dirty="0">
                <a:solidFill>
                  <a:srgbClr val="FFFF00"/>
                </a:solidFill>
              </a:rPr>
              <a:t> </a:t>
            </a:r>
            <a:r>
              <a:rPr lang="vi-VN" altLang="en-US" dirty="0" err="1">
                <a:solidFill>
                  <a:srgbClr val="FFFF00"/>
                </a:solidFill>
              </a:rPr>
              <a:t>trị</a:t>
            </a:r>
            <a:r>
              <a:rPr lang="vi-VN" altLang="en-US" dirty="0">
                <a:solidFill>
                  <a:srgbClr val="FFFF00"/>
                </a:solidFill>
              </a:rPr>
              <a:t> ban </a:t>
            </a:r>
            <a:r>
              <a:rPr lang="vi-VN" altLang="en-US" dirty="0" err="1">
                <a:solidFill>
                  <a:srgbClr val="FFFF00"/>
                </a:solidFill>
              </a:rPr>
              <a:t>đầu</a:t>
            </a:r>
            <a:r>
              <a:rPr lang="vi-VN" altLang="en-US" dirty="0">
                <a:solidFill>
                  <a:srgbClr val="FFFF00"/>
                </a:solidFill>
              </a:rPr>
              <a:t> VAP</a:t>
            </a:r>
            <a:endParaRPr lang="en-US" altLang="en-US" dirty="0">
              <a:solidFill>
                <a:srgbClr val="FFFF00"/>
              </a:solidFill>
            </a:endParaRPr>
          </a:p>
        </p:txBody>
      </p:sp>
      <p:pic>
        <p:nvPicPr>
          <p:cNvPr id="182274" name="Picture 2">
            <a:extLst>
              <a:ext uri="{FF2B5EF4-FFF2-40B4-BE49-F238E27FC236}">
                <a16:creationId xmlns:a16="http://schemas.microsoft.com/office/drawing/2014/main" id="{BBF34FB7-FF7D-4C5E-BEBF-CA66A225E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7"/>
          <a:stretch>
            <a:fillRect/>
          </a:stretch>
        </p:blipFill>
        <p:spPr bwMode="auto">
          <a:xfrm>
            <a:off x="228600" y="987426"/>
            <a:ext cx="8913812" cy="566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82480-C023-467C-9FB6-10158FC8BA19}"/>
              </a:ext>
            </a:extLst>
          </p:cNvPr>
          <p:cNvSpPr txBox="1"/>
          <p:nvPr/>
        </p:nvSpPr>
        <p:spPr>
          <a:xfrm>
            <a:off x="9142412" y="2209800"/>
            <a:ext cx="33441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Phổ</a:t>
            </a:r>
            <a:r>
              <a:rPr lang="en-US" sz="2400" dirty="0"/>
              <a:t> </a:t>
            </a:r>
            <a:r>
              <a:rPr lang="en-US" sz="2400" dirty="0" err="1"/>
              <a:t>biến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 </a:t>
            </a:r>
            <a:r>
              <a:rPr lang="en-US" sz="2400" dirty="0" err="1"/>
              <a:t>phối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PIP/TAZO </a:t>
            </a:r>
            <a:r>
              <a:rPr lang="en-US" sz="2400" dirty="0" err="1"/>
              <a:t>hoặc</a:t>
            </a:r>
            <a:r>
              <a:rPr lang="en-US" sz="2400" dirty="0"/>
              <a:t> Carbapenem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Quinolone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Aminoglucoside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Vanco</a:t>
            </a:r>
            <a:r>
              <a:rPr lang="en-US" sz="2400" dirty="0"/>
              <a:t>/</a:t>
            </a:r>
            <a:r>
              <a:rPr lang="en-US" sz="2400" dirty="0" err="1"/>
              <a:t>Teico</a:t>
            </a:r>
            <a:r>
              <a:rPr lang="en-US" sz="2400" dirty="0"/>
              <a:t>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Linezolide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9728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98" name="Picture 5">
            <a:extLst>
              <a:ext uri="{FF2B5EF4-FFF2-40B4-BE49-F238E27FC236}">
                <a16:creationId xmlns:a16="http://schemas.microsoft.com/office/drawing/2014/main" id="{19B82BFF-0280-4CAE-9D5C-992AE85C8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5000"/>
            <a:ext cx="3732213" cy="481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262F6-69AE-483A-84F5-021A2429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Kháng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vk</a:t>
            </a:r>
            <a:r>
              <a:rPr lang="en-US" dirty="0"/>
              <a:t> gram d</a:t>
            </a:r>
            <a:r>
              <a:rPr lang="vi-VN" dirty="0"/>
              <a:t>ư</a:t>
            </a:r>
            <a:r>
              <a:rPr lang="en-US" dirty="0" err="1"/>
              <a:t>ơng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A52F2-D3A0-4EF9-9C03-28EF49443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2142067"/>
            <a:ext cx="5637214" cy="3649133"/>
          </a:xfrm>
        </p:spPr>
        <p:txBody>
          <a:bodyPr/>
          <a:lstStyle/>
          <a:p>
            <a:r>
              <a:rPr lang="en-US" dirty="0"/>
              <a:t>Teicoplanin </a:t>
            </a:r>
            <a:r>
              <a:rPr lang="en-US" dirty="0" err="1"/>
              <a:t>ch</a:t>
            </a:r>
            <a:r>
              <a:rPr lang="vi-VN" dirty="0"/>
              <a:t>ư</a:t>
            </a:r>
            <a:r>
              <a:rPr lang="en-US" dirty="0"/>
              <a:t>a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FDA </a:t>
            </a:r>
            <a:r>
              <a:rPr lang="en-US" dirty="0" err="1"/>
              <a:t>phê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Hoa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ng đ</a:t>
            </a:r>
            <a:r>
              <a:rPr lang="vi-VN" dirty="0"/>
              <a:t>ư</a:t>
            </a:r>
            <a:r>
              <a:rPr lang="en-US" dirty="0" err="1"/>
              <a:t>ơc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thuận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châu</a:t>
            </a:r>
            <a:r>
              <a:rPr lang="en-US" dirty="0"/>
              <a:t> </a:t>
            </a:r>
            <a:r>
              <a:rPr lang="en-US" dirty="0" err="1"/>
              <a:t>Âu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châu</a:t>
            </a:r>
            <a:r>
              <a:rPr lang="en-US" dirty="0"/>
              <a:t> 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4365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62F6-69AE-483A-84F5-021A2429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Kháng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vk</a:t>
            </a:r>
            <a:r>
              <a:rPr lang="en-US" dirty="0"/>
              <a:t> gram ÂM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A52F2-D3A0-4EF9-9C03-28EF49443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620" y="4792134"/>
            <a:ext cx="7266780" cy="3649134"/>
          </a:xfrm>
        </p:spPr>
        <p:txBody>
          <a:bodyPr/>
          <a:lstStyle/>
          <a:p>
            <a:r>
              <a:rPr lang="en-US" dirty="0"/>
              <a:t>PIP/TAZO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Carbepenem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E05C8E-EB56-4590-B749-1B6DF8135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7875" y="4591121"/>
            <a:ext cx="6531657" cy="2057400"/>
          </a:xfrm>
        </p:spPr>
        <p:txBody>
          <a:bodyPr/>
          <a:lstStyle/>
          <a:p>
            <a:r>
              <a:rPr lang="en-US" dirty="0"/>
              <a:t>Quinolone </a:t>
            </a:r>
            <a:r>
              <a:rPr lang="en-US" dirty="0" err="1"/>
              <a:t>có</a:t>
            </a:r>
            <a:r>
              <a:rPr lang="en-US" dirty="0"/>
              <a:t> AUC/MIC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Pseudomonas: cipro/levofloxacin</a:t>
            </a:r>
          </a:p>
          <a:p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polymxin</a:t>
            </a:r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0428D63-C6BC-49ED-88EE-2B7B006F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74" y="1752600"/>
            <a:ext cx="4479138" cy="4586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FE062A-2363-49FA-8E3F-F5863875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875" y="1753753"/>
            <a:ext cx="4344986" cy="33504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1194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>
            <a:extLst>
              <a:ext uri="{FF2B5EF4-FFF2-40B4-BE49-F238E27FC236}">
                <a16:creationId xmlns:a16="http://schemas.microsoft.com/office/drawing/2014/main" id="{D3057A55-FC8F-9A4A-9198-28815163F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700" y="188913"/>
            <a:ext cx="8458200" cy="9144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3200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Khuyến cáo Bộ Y Tế Việt Nam điều trị theo kinh nghiệm HAP/VAP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9253F8A-AEC1-DA45-9B17-5FFF9695ED8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76400" y="1371600"/>
          <a:ext cx="8921750" cy="5437188"/>
        </p:xfrm>
        <a:graphic>
          <a:graphicData uri="http://schemas.openxmlformats.org/drawingml/2006/table">
            <a:tbl>
              <a:tblPr/>
              <a:tblGrid>
                <a:gridCol w="1862138">
                  <a:extLst>
                    <a:ext uri="{9D8B030D-6E8A-4147-A177-3AD203B41FA5}">
                      <a16:colId xmlns:a16="http://schemas.microsoft.com/office/drawing/2014/main" val="918466360"/>
                    </a:ext>
                  </a:extLst>
                </a:gridCol>
                <a:gridCol w="2947987">
                  <a:extLst>
                    <a:ext uri="{9D8B030D-6E8A-4147-A177-3AD203B41FA5}">
                      <a16:colId xmlns:a16="http://schemas.microsoft.com/office/drawing/2014/main" val="2502306095"/>
                    </a:ext>
                  </a:extLst>
                </a:gridCol>
                <a:gridCol w="4111625">
                  <a:extLst>
                    <a:ext uri="{9D8B030D-6E8A-4147-A177-3AD203B41FA5}">
                      <a16:colId xmlns:a16="http://schemas.microsoft.com/office/drawing/2014/main" val="2621080593"/>
                    </a:ext>
                  </a:extLst>
                </a:gridCol>
              </a:tblGrid>
              <a:tr h="735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PHÂN LOẠI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CĂN NGUYÊN CHÍNH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KS THEO KINH NGHIỆM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29253"/>
                  </a:ext>
                </a:extLst>
              </a:tr>
              <a:tr h="92868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VPBV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muộn có nguy cơ đa kháng mức độ nhẹ hoặc vừa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S.</a:t>
                      </a:r>
                      <a:r>
                        <a:rPr kumimoji="0" lang="en-US" alt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Pneumonia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Streptococus spp; MSSA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Cephalosporin III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(Ceftriaxone or Cefotaxim)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382650"/>
                  </a:ext>
                </a:extLst>
              </a:tr>
              <a:tr h="3746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H.Influenza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E.Coli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Klebsiella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spp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Enterobacter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Proteus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 spp và </a:t>
                      </a:r>
                      <a:r>
                        <a:rPr kumimoji="0" lang="en-US" alt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Seratia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spp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P.Aeruginosa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Acinetobacter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spp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Hoặc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CephalosporinIV (Cefepim)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Hoặc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BL/BLI(Piperacillin/Tazobactam)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Hoặc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Carbapenem( Imipenem, Meropenem)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Hoặc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 Quinolon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Phối hợp với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Vancomycin or Linezolid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012173"/>
                  </a:ext>
                </a:extLst>
              </a:tr>
            </a:tbl>
          </a:graphicData>
        </a:graphic>
      </p:graphicFrame>
      <p:pic>
        <p:nvPicPr>
          <p:cNvPr id="174099" name="Picture 3">
            <a:extLst>
              <a:ext uri="{FF2B5EF4-FFF2-40B4-BE49-F238E27FC236}">
                <a16:creationId xmlns:a16="http://schemas.microsoft.com/office/drawing/2014/main" id="{04A25E8D-B2E0-4660-8D6F-C0B6F6FD3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0" y="982663"/>
            <a:ext cx="1504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ED0351-6C18-7545-B108-259B01B2199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20850" y="1460501"/>
          <a:ext cx="8839200" cy="4987925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56163373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258980475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60119546"/>
                    </a:ext>
                  </a:extLst>
                </a:gridCol>
              </a:tblGrid>
              <a:tr h="701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PHÂN LOẠI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CĂN NGUYÊN CHÍNH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KS THEO KINH NGHIỆM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407057"/>
                  </a:ext>
                </a:extLst>
              </a:tr>
              <a:tr h="428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VPBV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muộn nặng phải điều trị tại ICU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H.Influenza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E.Coli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Klebsiella 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spp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Enterobacter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Proteus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 spp và </a:t>
                      </a: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Seratia 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spp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P.Aeruginosa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Acinetobacter 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spp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MSSA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Legionella spp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Cephalosporin kháng Pseudomonas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( Ceftazidim , Cefepim)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BL/BLI ( Piperacillin/Tazobactam )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Carbapenem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 ( Imipenem ,Meropenem)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Phối hợp với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Quinolone (Ciprofloxacin, Levofloxacin)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Aminoglycosid ( Gentamicin, Tobramycin, Amikacin)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Phối hợp hoặc không 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Vancomycin  hoặc Linezolid </a:t>
                      </a: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( nếu có hoặc không nghi ngờ MRSA)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875968"/>
                  </a:ext>
                </a:extLst>
              </a:tr>
            </a:tbl>
          </a:graphicData>
        </a:graphic>
      </p:graphicFrame>
      <p:pic>
        <p:nvPicPr>
          <p:cNvPr id="176143" name="Picture 3">
            <a:extLst>
              <a:ext uri="{FF2B5EF4-FFF2-40B4-BE49-F238E27FC236}">
                <a16:creationId xmlns:a16="http://schemas.microsoft.com/office/drawing/2014/main" id="{579E688E-2F69-46A7-8CA7-87F7F5BC8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0" y="1062038"/>
            <a:ext cx="1504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32" name="Title 1">
            <a:extLst>
              <a:ext uri="{FF2B5EF4-FFF2-40B4-BE49-F238E27FC236}">
                <a16:creationId xmlns:a16="http://schemas.microsoft.com/office/drawing/2014/main" id="{F2896887-A8A7-6341-AFE3-A3CA6A41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700" y="173038"/>
            <a:ext cx="8458200" cy="9144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Khuyến</a:t>
            </a:r>
            <a:r>
              <a:rPr lang="en-US" altLang="en-US" sz="3200" dirty="0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cáo</a:t>
            </a:r>
            <a:r>
              <a:rPr lang="en-US" altLang="en-US" sz="3200" dirty="0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Bộ</a:t>
            </a:r>
            <a:r>
              <a:rPr lang="en-US" altLang="en-US" sz="3200" dirty="0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 Y </a:t>
            </a:r>
            <a:r>
              <a:rPr lang="en-US" alt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Tế</a:t>
            </a:r>
            <a:r>
              <a:rPr lang="en-US" altLang="en-US" sz="3200" dirty="0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Việt</a:t>
            </a:r>
            <a:r>
              <a:rPr lang="en-US" altLang="en-US" sz="3200" dirty="0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 Nam </a:t>
            </a:r>
            <a:r>
              <a:rPr lang="en-US" alt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điều</a:t>
            </a:r>
            <a:r>
              <a:rPr lang="en-US" altLang="en-US" sz="3200" dirty="0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trị</a:t>
            </a:r>
            <a:r>
              <a:rPr lang="en-US" altLang="en-US" sz="3200" dirty="0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theo</a:t>
            </a:r>
            <a:r>
              <a:rPr lang="en-US" altLang="en-US" sz="3200" dirty="0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kinh</a:t>
            </a:r>
            <a:r>
              <a:rPr lang="en-US" altLang="en-US" sz="3200" dirty="0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nghiệm</a:t>
            </a:r>
            <a:r>
              <a:rPr lang="en-US" altLang="en-US" sz="3200" dirty="0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 HAP/VAP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1">
            <a:extLst>
              <a:ext uri="{FF2B5EF4-FFF2-40B4-BE49-F238E27FC236}">
                <a16:creationId xmlns:a16="http://schemas.microsoft.com/office/drawing/2014/main" id="{1E8C23C4-5005-1247-8CBB-140B6C23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8938"/>
            <a:ext cx="89154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3200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Khuyến cáo KS cho VK đa kháng</a:t>
            </a:r>
            <a:br>
              <a:rPr lang="en-US" altLang="en-US" sz="3200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</a:br>
            <a:r>
              <a:rPr lang="en-US" altLang="en-US" sz="3200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Bộ Y Tế 2015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B83FDF-F0AA-234D-88ED-84861B2C14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36713" y="1403350"/>
          <a:ext cx="8839200" cy="5197476"/>
        </p:xfrm>
        <a:graphic>
          <a:graphicData uri="http://schemas.openxmlformats.org/drawingml/2006/table">
            <a:tbl>
              <a:tblPr/>
              <a:tblGrid>
                <a:gridCol w="3090862">
                  <a:extLst>
                    <a:ext uri="{9D8B030D-6E8A-4147-A177-3AD203B41FA5}">
                      <a16:colId xmlns:a16="http://schemas.microsoft.com/office/drawing/2014/main" val="905603390"/>
                    </a:ext>
                  </a:extLst>
                </a:gridCol>
                <a:gridCol w="3305175">
                  <a:extLst>
                    <a:ext uri="{9D8B030D-6E8A-4147-A177-3AD203B41FA5}">
                      <a16:colId xmlns:a16="http://schemas.microsoft.com/office/drawing/2014/main" val="3018369047"/>
                    </a:ext>
                  </a:extLst>
                </a:gridCol>
                <a:gridCol w="2443163">
                  <a:extLst>
                    <a:ext uri="{9D8B030D-6E8A-4147-A177-3AD203B41FA5}">
                      <a16:colId xmlns:a16="http://schemas.microsoft.com/office/drawing/2014/main" val="12187834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Chủng VK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Thuốc  ưu tiên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Thuốc thay thế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927656"/>
                  </a:ext>
                </a:extLst>
              </a:tr>
              <a:tr h="954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MRSA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Vancomycin hoặc Teicoplanin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Linezolid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959359"/>
                  </a:ext>
                </a:extLst>
              </a:tr>
              <a:tr h="163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K.p</a:t>
                      </a: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neumonia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 và các Enterobacteriace khác (ngoại trừ Enterobacter tiết ESBL)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Carbapenem (Imipenem, meropenem)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± Aminoglycosid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Pip/Taz 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± Aminoglycosid</a:t>
                      </a:r>
                      <a:endParaRPr kumimoji="0" lang="en-US" altLang="en-US" sz="20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44829"/>
                  </a:ext>
                </a:extLst>
              </a:tr>
              <a:tr h="1311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MDR </a:t>
                      </a: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P.aeruginosa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Carbapenem ( Imipenem, meropenem) hoặc Pip/taz + Aminoglycosid hoặc Quinolon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Polymyxin B hoặc colistin</a:t>
                      </a:r>
                      <a:endParaRPr kumimoji="0" lang="en-US" altLang="en-US" sz="20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16862"/>
                  </a:ext>
                </a:extLst>
              </a:tr>
              <a:tr h="898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MDR </a:t>
                      </a: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A.baumanii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Carbapenem (Imipenem, meropenem) + Colistin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Cefo/sul + Colistin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3190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90876C-301C-894F-905B-AC4048D727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58950" y="1325564"/>
          <a:ext cx="8839200" cy="5557837"/>
        </p:xfrm>
        <a:graphic>
          <a:graphicData uri="http://schemas.openxmlformats.org/drawingml/2006/table">
            <a:tbl>
              <a:tblPr/>
              <a:tblGrid>
                <a:gridCol w="1898650">
                  <a:extLst>
                    <a:ext uri="{9D8B030D-6E8A-4147-A177-3AD203B41FA5}">
                      <a16:colId xmlns:a16="http://schemas.microsoft.com/office/drawing/2014/main" val="1153821368"/>
                    </a:ext>
                  </a:extLst>
                </a:gridCol>
                <a:gridCol w="6940550">
                  <a:extLst>
                    <a:ext uri="{9D8B030D-6E8A-4147-A177-3AD203B41FA5}">
                      <a16:colId xmlns:a16="http://schemas.microsoft.com/office/drawing/2014/main" val="2160312327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CHỦNG VK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PHÁC ĐỒ PHỐI HỢP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530857"/>
                  </a:ext>
                </a:extLst>
              </a:tr>
              <a:tr h="28352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Các chủng siêu kháng thuốc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Các phối hợp có thể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Carbapenem + Ampicilin-Sulbactam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Doxycyclin + Aminoglycosid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Colistin + Rifampicin + Ampicilin -Sulbactam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89313"/>
                  </a:ext>
                </a:extLst>
              </a:tr>
              <a:tr h="23256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COLISTIN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CĐ trong VAP muộn khẳng định nhiễm Gram- đa kháng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Không dùng đơn độc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ＭＳ Ｐゴシック" panose="020B0600070205080204" pitchFamily="34" charset="-128"/>
                        </a:rPr>
                        <a:t>Phối hợp với Carbapenem, Quinolon, Rifampicin kể cả VK đã kháng với các KS này vì hiệu quả hiệp đồng đã được chứng minh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558744"/>
                  </a:ext>
                </a:extLst>
              </a:tr>
            </a:tbl>
          </a:graphicData>
        </a:graphic>
      </p:graphicFrame>
      <p:sp>
        <p:nvSpPr>
          <p:cNvPr id="141327" name="Title 1">
            <a:extLst>
              <a:ext uri="{FF2B5EF4-FFF2-40B4-BE49-F238E27FC236}">
                <a16:creationId xmlns:a16="http://schemas.microsoft.com/office/drawing/2014/main" id="{14A8FA4E-54F6-F844-8B11-970D2CFE4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8938"/>
            <a:ext cx="89154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3200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Khuyến cáo KS cho VK đa kháng</a:t>
            </a:r>
            <a:br>
              <a:rPr lang="en-US" altLang="en-US" sz="3200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</a:br>
            <a:r>
              <a:rPr lang="en-US" altLang="en-US" sz="3200">
                <a:solidFill>
                  <a:srgbClr val="FFFF00"/>
                </a:solidFill>
                <a:latin typeface="Arial" panose="020B0604020202020204" pitchFamily="34" charset="0"/>
                <a:cs typeface="ＭＳ Ｐゴシック" panose="020B0600070205080204" pitchFamily="34" charset="-128"/>
              </a:rPr>
              <a:t>Bộ Y Tế 2015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C9FAFD-148E-4355-B367-0B134F8BC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389715"/>
            <a:ext cx="10972800" cy="1143000"/>
          </a:xfrm>
        </p:spPr>
        <p:txBody>
          <a:bodyPr/>
          <a:lstStyle/>
          <a:p>
            <a:r>
              <a:rPr lang="fr-BE" altLang="fr-FR" b="1" dirty="0">
                <a:solidFill>
                  <a:srgbClr val="FFFF00"/>
                </a:solidFill>
                <a:ea typeface="MS PGothic" charset="-128"/>
              </a:rPr>
              <a:t>PHỐI HỢP KHÁNG SINH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707BE5-7E26-4C14-A583-630923473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49" y="1594826"/>
            <a:ext cx="5386917" cy="639762"/>
          </a:xfrm>
        </p:spPr>
        <p:txBody>
          <a:bodyPr/>
          <a:lstStyle/>
          <a:p>
            <a:r>
              <a:rPr lang="fr-BE" altLang="fr-FR" dirty="0">
                <a:solidFill>
                  <a:srgbClr val="FFFF00"/>
                </a:solidFill>
                <a:ea typeface="MS PGothic" charset="-128"/>
              </a:rPr>
              <a:t>pro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08F753-58C7-4D1C-BA38-93F49298B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1" y="2342910"/>
            <a:ext cx="5386917" cy="3951288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fr-BE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Dùng</a:t>
            </a:r>
            <a:r>
              <a:rPr lang="fr-BE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fr-BE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carbapenem</a:t>
            </a:r>
            <a:r>
              <a:rPr lang="fr-BE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đ</a:t>
            </a:r>
            <a:r>
              <a:rPr lang="vi-VN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ơ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n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lẻ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theo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kinh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nghiệm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làm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gia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tăng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đề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kháng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đến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96%</a:t>
            </a:r>
          </a:p>
          <a:p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Tăng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khả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năng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điều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trị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thích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hợp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có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khả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năng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g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iảm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tử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suất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đặc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biệt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ở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nhiều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đ</a:t>
            </a:r>
            <a:r>
              <a:rPr lang="vi-VN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ơ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n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vị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ICU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có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tần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suất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đề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kháng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carbapenem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cao</a:t>
            </a: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Tiêu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chuẩn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chọn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bệnh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RCT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khó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khăn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có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thể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không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phản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ánh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hết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thực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tế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lâm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sàng</a:t>
            </a: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endParaRPr lang="en-US" sz="2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787005-E26B-4BB6-92BF-6B63F5E1D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3" y="1600200"/>
            <a:ext cx="4722813" cy="576262"/>
          </a:xfrm>
        </p:spPr>
        <p:txBody>
          <a:bodyPr/>
          <a:lstStyle/>
          <a:p>
            <a:r>
              <a:rPr lang="fr-BE" altLang="fr-FR" dirty="0">
                <a:solidFill>
                  <a:srgbClr val="FF0000"/>
                </a:solidFill>
                <a:ea typeface="MS PGothic" charset="-128"/>
              </a:rPr>
              <a:t>contre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131FE7-79FB-43E1-A53D-D1FF08E34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89301" y="2247112"/>
            <a:ext cx="4995334" cy="292099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Blip>
                <a:blip r:embed="rId2"/>
              </a:buBlip>
              <a:defRPr/>
            </a:pPr>
            <a:r>
              <a:rPr lang="fr-BE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D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ữ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liệu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29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nghiên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cứu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RCT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không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thấy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lợi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ích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v</a:t>
            </a:r>
            <a:r>
              <a:rPr lang="vi-VN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ư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ợt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trội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phối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hợp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hay đ</a:t>
            </a:r>
            <a:r>
              <a:rPr lang="vi-VN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ơ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n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lẻ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trên</a:t>
            </a: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marL="914400" lvl="1" indent="-457200">
              <a:buBlip>
                <a:blip r:embed="rId2"/>
              </a:buBlip>
              <a:defRPr/>
            </a:pPr>
            <a:r>
              <a:rPr lang="en-US" sz="22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Tử</a:t>
            </a: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vong</a:t>
            </a:r>
            <a:endParaRPr lang="en-US" sz="2200" dirty="0">
              <a:solidFill>
                <a:srgbClr val="FFFFFF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marL="914400" lvl="1" indent="-457200">
              <a:buBlip>
                <a:blip r:embed="rId2"/>
              </a:buBlip>
              <a:defRPr/>
            </a:pPr>
            <a:r>
              <a:rPr lang="en-US" sz="22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Đáp</a:t>
            </a: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ứng</a:t>
            </a: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lâm</a:t>
            </a: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sàng</a:t>
            </a:r>
            <a:endParaRPr lang="en-US" sz="2200" dirty="0">
              <a:solidFill>
                <a:srgbClr val="FFFFFF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marL="914400" lvl="1" indent="-457200">
              <a:buBlip>
                <a:blip r:embed="rId2"/>
              </a:buBlip>
              <a:defRPr/>
            </a:pPr>
            <a:r>
              <a:rPr lang="en-US" sz="22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Tác</a:t>
            </a: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dụng</a:t>
            </a: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bất</a:t>
            </a: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lợi</a:t>
            </a:r>
            <a:endParaRPr lang="en-US" sz="2200" dirty="0">
              <a:solidFill>
                <a:srgbClr val="FFFFFF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marL="914400" lvl="1" indent="-457200">
              <a:buBlip>
                <a:blip r:embed="rId2"/>
              </a:buBlip>
              <a:defRPr/>
            </a:pPr>
            <a:r>
              <a:rPr lang="en-US" sz="22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Kháng</a:t>
            </a: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thuốc</a:t>
            </a: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kháng</a:t>
            </a: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sinh</a:t>
            </a:r>
            <a:endParaRPr lang="fr-BE" sz="2200" dirty="0">
              <a:solidFill>
                <a:srgbClr val="FFFFFF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endParaRPr lang="en-US" sz="2400"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CF4D633C-5EA0-495C-9C6C-F61C017312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 err="1"/>
              <a:t>Dịch</a:t>
            </a:r>
            <a:r>
              <a:rPr lang="en-US" altLang="en-US" dirty="0"/>
              <a:t> </a:t>
            </a:r>
            <a:r>
              <a:rPr lang="en-US" altLang="en-US" dirty="0" err="1"/>
              <a:t>tễ</a:t>
            </a:r>
            <a:r>
              <a:rPr lang="en-US" altLang="en-US" dirty="0"/>
              <a:t> HAP </a:t>
            </a:r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8BA22922-A375-409F-BA99-4F9E59F1C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1" y="6096001"/>
            <a:ext cx="4829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/>
              <a:t>Am J Respir Crit Care Med 153:1711-25, 1995</a:t>
            </a:r>
          </a:p>
        </p:txBody>
      </p:sp>
      <p:graphicFrame>
        <p:nvGraphicFramePr>
          <p:cNvPr id="105477" name="Rectangle 3">
            <a:extLst>
              <a:ext uri="{FF2B5EF4-FFF2-40B4-BE49-F238E27FC236}">
                <a16:creationId xmlns:a16="http://schemas.microsoft.com/office/drawing/2014/main" id="{C4DD6A15-8F68-4216-A3A2-894433BA1A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793404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2868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>
            <a:extLst>
              <a:ext uri="{FF2B5EF4-FFF2-40B4-BE49-F238E27FC236}">
                <a16:creationId xmlns:a16="http://schemas.microsoft.com/office/drawing/2014/main" id="{23C81978-C60F-E54E-973E-983BBBAFD1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3200">
                <a:solidFill>
                  <a:srgbClr val="FFFF00"/>
                </a:solidFill>
              </a:rPr>
              <a:t> HƯỚNG DẪN VÀ NGUYÊN TẮC </a:t>
            </a:r>
            <a:br>
              <a:rPr lang="en-US" altLang="en-US" sz="3200">
                <a:solidFill>
                  <a:srgbClr val="FFFF00"/>
                </a:solidFill>
              </a:rPr>
            </a:br>
            <a:r>
              <a:rPr lang="en-US" altLang="en-US" sz="3200">
                <a:solidFill>
                  <a:srgbClr val="FFFF00"/>
                </a:solidFill>
              </a:rPr>
              <a:t>XỬ TRÍ VIÊM PHỔI BỆNH VIỆN </a:t>
            </a:r>
            <a:br>
              <a:rPr lang="en-US" altLang="en-US" sz="3200">
                <a:solidFill>
                  <a:srgbClr val="FFFF00"/>
                </a:solidFill>
              </a:rPr>
            </a:br>
            <a:endParaRPr lang="en-US" altLang="en-US" sz="3200">
              <a:solidFill>
                <a:srgbClr val="FFFF00"/>
              </a:solidFill>
            </a:endParaRPr>
          </a:p>
        </p:txBody>
      </p:sp>
      <p:sp>
        <p:nvSpPr>
          <p:cNvPr id="468995" name="Rectangle 3">
            <a:extLst>
              <a:ext uri="{FF2B5EF4-FFF2-40B4-BE49-F238E27FC236}">
                <a16:creationId xmlns:a16="http://schemas.microsoft.com/office/drawing/2014/main" id="{E07519D1-517E-2242-8A55-040B34905E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 err="1"/>
              <a:t>Cấy</a:t>
            </a:r>
            <a:r>
              <a:rPr lang="en-US" altLang="en-US" sz="2800" dirty="0"/>
              <a:t> VK </a:t>
            </a:r>
            <a:r>
              <a:rPr lang="en-US" altLang="en-US" sz="2800" dirty="0" err="1"/>
              <a:t>trước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dùng</a:t>
            </a:r>
            <a:r>
              <a:rPr lang="en-US" altLang="en-US" sz="2800" dirty="0"/>
              <a:t> KS </a:t>
            </a:r>
            <a:r>
              <a:rPr lang="en-US" altLang="en-US" sz="2800" dirty="0" err="1"/>
              <a:t>nhưng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không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được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làm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trì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hõan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điều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trị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những</a:t>
            </a:r>
            <a:r>
              <a:rPr lang="en-US" altLang="en-US" sz="2800" dirty="0"/>
              <a:t> BN </a:t>
            </a:r>
            <a:r>
              <a:rPr lang="en-US" altLang="en-US" sz="2800" dirty="0" err="1"/>
              <a:t>nặng</a:t>
            </a:r>
            <a:endParaRPr lang="en-US" altLang="en-US" sz="2800" dirty="0"/>
          </a:p>
          <a:p>
            <a:r>
              <a:rPr lang="en-US" altLang="en-US" sz="2800" dirty="0" err="1"/>
              <a:t>Nên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cấy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định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lượng</a:t>
            </a:r>
            <a:r>
              <a:rPr lang="en-US" altLang="en-US" sz="2800" dirty="0"/>
              <a:t>/</a:t>
            </a:r>
            <a:r>
              <a:rPr lang="en-US" altLang="en-US" sz="2800" dirty="0" err="1"/>
              <a:t>bán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định</a:t>
            </a:r>
            <a:r>
              <a:rPr lang="en-US" altLang="en-US" sz="2800" dirty="0"/>
              <a:t> l</a:t>
            </a:r>
            <a:r>
              <a:rPr lang="vi-VN" altLang="en-US" sz="2800" dirty="0"/>
              <a:t>ư</a:t>
            </a:r>
            <a:r>
              <a:rPr lang="en-US" altLang="en-US" sz="2800" dirty="0" err="1"/>
              <a:t>ợng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trong</a:t>
            </a:r>
            <a:r>
              <a:rPr lang="en-US" altLang="en-US" sz="2800" dirty="0"/>
              <a:t> VPBV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mẫu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không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xâm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lấn</a:t>
            </a:r>
            <a:endParaRPr lang="en-US" altLang="en-US" sz="2800" dirty="0"/>
          </a:p>
          <a:p>
            <a:r>
              <a:rPr lang="en-US" altLang="en-US" sz="2800" dirty="0" err="1"/>
              <a:t>Nếu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mẫu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cấy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xâm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lấn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định</a:t>
            </a:r>
            <a:r>
              <a:rPr lang="en-US" altLang="en-US" sz="2800" dirty="0"/>
              <a:t> l</a:t>
            </a:r>
            <a:r>
              <a:rPr lang="vi-VN" altLang="en-US" sz="2800" dirty="0"/>
              <a:t>ư</a:t>
            </a:r>
            <a:r>
              <a:rPr lang="en-US" altLang="en-US" sz="2800" dirty="0" err="1"/>
              <a:t>ợng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âm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loại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trừ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chẩn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đoán</a:t>
            </a:r>
            <a:r>
              <a:rPr lang="en-US" altLang="en-US" sz="2800" dirty="0"/>
              <a:t> </a:t>
            </a:r>
            <a:r>
              <a:rPr lang="en-US" altLang="en-US" sz="2800" dirty="0">
                <a:sym typeface="Wingdings" panose="05000000000000000000" pitchFamily="2" charset="2"/>
              </a:rPr>
              <a:t> ng</a:t>
            </a:r>
            <a:r>
              <a:rPr lang="vi-VN" altLang="en-US" sz="2800" dirty="0">
                <a:sym typeface="Wingdings" panose="05000000000000000000" pitchFamily="2" charset="2"/>
              </a:rPr>
              <a:t>ư</a:t>
            </a:r>
            <a:r>
              <a:rPr lang="en-US" altLang="en-US" sz="2800" dirty="0">
                <a:sym typeface="Wingdings" panose="05000000000000000000" pitchFamily="2" charset="2"/>
              </a:rPr>
              <a:t>ng </a:t>
            </a:r>
            <a:r>
              <a:rPr lang="en-US" altLang="en-US" sz="2800" dirty="0" err="1">
                <a:sym typeface="Wingdings" panose="05000000000000000000" pitchFamily="2" charset="2"/>
              </a:rPr>
              <a:t>kháng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sinh</a:t>
            </a:r>
            <a:endParaRPr lang="en-US" altLang="en-US" sz="2800" dirty="0">
              <a:sym typeface="Wingdings" panose="05000000000000000000" pitchFamily="2" charset="2"/>
            </a:endParaRPr>
          </a:p>
          <a:p>
            <a:endParaRPr lang="en-US" altLang="en-US" sz="2800" dirty="0"/>
          </a:p>
        </p:txBody>
      </p:sp>
      <p:sp>
        <p:nvSpPr>
          <p:cNvPr id="149507" name="Text Box 4">
            <a:extLst>
              <a:ext uri="{FF2B5EF4-FFF2-40B4-BE49-F238E27FC236}">
                <a16:creationId xmlns:a16="http://schemas.microsoft.com/office/drawing/2014/main" id="{F2A5EE17-F28C-457D-81A0-1DA2530FF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6037" y="6211889"/>
            <a:ext cx="23669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200" b="1" dirty="0">
                <a:latin typeface="Times New Roman" panose="02020603050405020304" pitchFamily="18" charset="0"/>
              </a:rPr>
              <a:t>ATS 2004 </a:t>
            </a:r>
            <a:r>
              <a:rPr lang="en-US" altLang="en-US" sz="1200" b="1" dirty="0" err="1">
                <a:latin typeface="Times New Roman" panose="02020603050405020304" pitchFamily="18" charset="0"/>
              </a:rPr>
              <a:t>và</a:t>
            </a:r>
            <a:r>
              <a:rPr lang="en-US" altLang="en-US" sz="1200" b="1" dirty="0">
                <a:latin typeface="Times New Roman" panose="02020603050405020304" pitchFamily="18" charset="0"/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251449102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>
            <a:extLst>
              <a:ext uri="{FF2B5EF4-FFF2-40B4-BE49-F238E27FC236}">
                <a16:creationId xmlns:a16="http://schemas.microsoft.com/office/drawing/2014/main" id="{48B6B023-BC0E-7E46-B145-E329EDC885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solidFill>
                  <a:srgbClr val="FFFF00"/>
                </a:solidFill>
              </a:rPr>
              <a:t>HƯỚNG DẪN XỬ TRÍ </a:t>
            </a:r>
            <a:br>
              <a:rPr lang="en-US" altLang="en-US" sz="2800">
                <a:solidFill>
                  <a:srgbClr val="FFFF00"/>
                </a:solidFill>
              </a:rPr>
            </a:br>
            <a:r>
              <a:rPr lang="en-US" altLang="en-US" sz="2800">
                <a:solidFill>
                  <a:srgbClr val="FFFF00"/>
                </a:solidFill>
              </a:rPr>
              <a:t>VIÊM PHỔI BỆNH VIỆN</a:t>
            </a:r>
          </a:p>
        </p:txBody>
      </p:sp>
      <p:sp>
        <p:nvSpPr>
          <p:cNvPr id="470019" name="Rectangle 3">
            <a:extLst>
              <a:ext uri="{FF2B5EF4-FFF2-40B4-BE49-F238E27FC236}">
                <a16:creationId xmlns:a16="http://schemas.microsoft.com/office/drawing/2014/main" id="{F38CAF25-4A06-EC4F-A134-2936962BA3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4400" y="1785939"/>
            <a:ext cx="10744200" cy="45720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2400" dirty="0" err="1"/>
              <a:t>Cần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trị</a:t>
            </a:r>
            <a:r>
              <a:rPr lang="en-US" altLang="en-US" sz="2400" dirty="0"/>
              <a:t> KS </a:t>
            </a:r>
            <a:r>
              <a:rPr lang="en-US" altLang="en-US" sz="2400" dirty="0" err="1"/>
              <a:t>sớm</a:t>
            </a:r>
            <a:r>
              <a:rPr lang="en-US" altLang="en-US" sz="2400" dirty="0"/>
              <a:t> (&lt;4 </a:t>
            </a:r>
            <a:r>
              <a:rPr lang="en-US" altLang="en-US" sz="2400" dirty="0" err="1"/>
              <a:t>giờ</a:t>
            </a:r>
            <a:r>
              <a:rPr lang="en-US" altLang="en-US" sz="2400" dirty="0"/>
              <a:t>) </a:t>
            </a:r>
            <a:r>
              <a:rPr lang="en-US" altLang="en-US" sz="2400" dirty="0" err="1"/>
              <a:t>thích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hợp</a:t>
            </a:r>
            <a:r>
              <a:rPr lang="en-US" altLang="en-US" sz="2400" dirty="0"/>
              <a:t> , </a:t>
            </a:r>
            <a:r>
              <a:rPr lang="en-US" altLang="en-US" sz="2400" dirty="0" err="1"/>
              <a:t>phổ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rộng</a:t>
            </a:r>
            <a:r>
              <a:rPr lang="en-US" altLang="en-US" sz="2400" dirty="0"/>
              <a:t> , </a:t>
            </a:r>
            <a:r>
              <a:rPr lang="en-US" altLang="en-US" sz="2400" dirty="0" err="1"/>
              <a:t>đủ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ưu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hóa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hiệu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quả</a:t>
            </a:r>
            <a:r>
              <a:rPr lang="en-US" altLang="en-US" sz="2400" dirty="0"/>
              <a:t> KS . </a:t>
            </a:r>
            <a:r>
              <a:rPr lang="en-US" altLang="en-US" sz="2400" dirty="0" err="1"/>
              <a:t>Nếu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choáng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khởi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đầu</a:t>
            </a:r>
            <a:r>
              <a:rPr lang="en-US" altLang="en-US" sz="2400" dirty="0"/>
              <a:t> KS </a:t>
            </a:r>
            <a:r>
              <a:rPr lang="en-US" altLang="en-US" sz="2400" dirty="0" err="1"/>
              <a:t>sớm</a:t>
            </a:r>
            <a:r>
              <a:rPr lang="en-US" altLang="en-US" sz="2400" dirty="0"/>
              <a:t> &lt; 1 </a:t>
            </a:r>
            <a:r>
              <a:rPr lang="en-US" altLang="en-US" sz="2400" dirty="0" err="1"/>
              <a:t>giờ</a:t>
            </a:r>
            <a:r>
              <a:rPr lang="en-US" altLang="en-US" sz="2400" dirty="0"/>
              <a:t>. </a:t>
            </a:r>
            <a:r>
              <a:rPr lang="en-US" altLang="en-US" sz="2400" dirty="0" err="1"/>
              <a:t>Không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dùng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kèm</a:t>
            </a:r>
            <a:r>
              <a:rPr lang="en-US" altLang="en-US" sz="2400" dirty="0"/>
              <a:t> procalcitonin, CRP, sTREM-1 </a:t>
            </a:r>
            <a:r>
              <a:rPr lang="en-US" altLang="en-US" sz="2400" dirty="0" err="1"/>
              <a:t>mà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chỉ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dùng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lâm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sàng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quyết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địnhkháng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sinh</a:t>
            </a:r>
            <a:r>
              <a:rPr lang="en-US" altLang="en-US" sz="2400" dirty="0"/>
              <a:t>.</a:t>
            </a:r>
          </a:p>
          <a:p>
            <a:r>
              <a:rPr lang="en-US" altLang="en-US" sz="2400" dirty="0" err="1"/>
              <a:t>Điều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trị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ngắn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hạn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aminosides</a:t>
            </a:r>
            <a:r>
              <a:rPr lang="en-US" altLang="en-US" sz="2400" dirty="0"/>
              <a:t> ( 5 </a:t>
            </a:r>
            <a:r>
              <a:rPr lang="en-US" altLang="en-US" sz="2400" dirty="0" err="1"/>
              <a:t>ngày</a:t>
            </a:r>
            <a:r>
              <a:rPr lang="en-US" altLang="en-US" sz="2400" dirty="0"/>
              <a:t> ) </a:t>
            </a:r>
            <a:r>
              <a:rPr lang="en-US" altLang="en-US" sz="2400" dirty="0" err="1"/>
              <a:t>khi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hợp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với</a:t>
            </a:r>
            <a:r>
              <a:rPr lang="en-US" altLang="en-US" sz="2400" dirty="0"/>
              <a:t> 1 beta lactam </a:t>
            </a:r>
            <a:r>
              <a:rPr lang="en-US" altLang="en-US" sz="2400" dirty="0" err="1"/>
              <a:t>để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trị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viêm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phổi</a:t>
            </a:r>
            <a:r>
              <a:rPr lang="en-US" altLang="en-US" sz="2400" dirty="0"/>
              <a:t> do </a:t>
            </a:r>
            <a:r>
              <a:rPr lang="en-US" altLang="en-US" sz="2400" i="1" dirty="0"/>
              <a:t>P. aeruginosa.</a:t>
            </a:r>
          </a:p>
          <a:p>
            <a:r>
              <a:rPr lang="en-US" altLang="en-US" sz="2400" dirty="0" err="1"/>
              <a:t>Xem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xét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trị</a:t>
            </a:r>
            <a:r>
              <a:rPr lang="en-US" altLang="en-US" sz="2400" dirty="0"/>
              <a:t> </a:t>
            </a:r>
            <a:r>
              <a:rPr lang="en-US" altLang="en-US" sz="2400" dirty="0" err="1"/>
              <a:t>xuống</a:t>
            </a:r>
            <a:r>
              <a:rPr lang="en-US" altLang="en-US" sz="2400" dirty="0"/>
              <a:t> thang </a:t>
            </a:r>
            <a:r>
              <a:rPr lang="en-US" altLang="en-US" sz="2400" dirty="0" err="1"/>
              <a:t>khi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KQ </a:t>
            </a:r>
            <a:r>
              <a:rPr lang="en-US" altLang="en-US" sz="2400" dirty="0" err="1"/>
              <a:t>cấy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đáp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ứng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lâm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sàng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BN </a:t>
            </a:r>
          </a:p>
          <a:p>
            <a:r>
              <a:rPr lang="en-US" altLang="en-US" sz="2400" dirty="0" err="1"/>
              <a:t>Cấy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đường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hô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hấp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dưới</a:t>
            </a:r>
            <a:r>
              <a:rPr lang="en-US" altLang="en-US" sz="2400" dirty="0"/>
              <a:t> (-) </a:t>
            </a:r>
            <a:r>
              <a:rPr lang="en-US" altLang="en-US" sz="2400" dirty="0" err="1"/>
              <a:t>được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dùng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ngưng</a:t>
            </a:r>
            <a:r>
              <a:rPr lang="en-US" altLang="en-US" sz="2400" dirty="0"/>
              <a:t> KS </a:t>
            </a:r>
            <a:r>
              <a:rPr lang="en-US" altLang="en-US" sz="2400" dirty="0" err="1"/>
              <a:t>nếu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không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thay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đổi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trị</a:t>
            </a:r>
            <a:r>
              <a:rPr lang="en-US" altLang="en-US" sz="2400" dirty="0"/>
              <a:t> KS </a:t>
            </a:r>
            <a:r>
              <a:rPr lang="en-US" altLang="en-US" sz="2400" dirty="0" err="1"/>
              <a:t>trong</a:t>
            </a:r>
            <a:r>
              <a:rPr lang="en-US" altLang="en-US" sz="2400" dirty="0"/>
              <a:t> 72 </a:t>
            </a:r>
            <a:r>
              <a:rPr lang="en-US" altLang="en-US" sz="2400" dirty="0" err="1"/>
              <a:t>giờ</a:t>
            </a:r>
            <a:r>
              <a:rPr lang="en-US" altLang="en-US" sz="2400" dirty="0"/>
              <a:t> qua</a:t>
            </a:r>
          </a:p>
          <a:p>
            <a:r>
              <a:rPr lang="en-US" altLang="en-US" sz="2400" dirty="0" err="1"/>
              <a:t>Điều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trị</a:t>
            </a:r>
            <a:r>
              <a:rPr lang="en-US" altLang="en-US" sz="2400" dirty="0"/>
              <a:t> KS </a:t>
            </a:r>
            <a:r>
              <a:rPr lang="en-US" altLang="en-US" sz="2400" dirty="0" err="1"/>
              <a:t>ngắn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hạn</a:t>
            </a:r>
            <a:r>
              <a:rPr lang="en-US" altLang="en-US" sz="2400" dirty="0"/>
              <a:t> 7-8 </a:t>
            </a:r>
            <a:r>
              <a:rPr lang="en-US" altLang="en-US" sz="2400" dirty="0" err="1"/>
              <a:t>ngày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cho</a:t>
            </a:r>
            <a:r>
              <a:rPr lang="en-US" altLang="en-US" sz="2400" dirty="0"/>
              <a:t> BN VPBV , VPTM </a:t>
            </a:r>
            <a:r>
              <a:rPr lang="en-US" altLang="en-US" sz="2400" dirty="0" err="1"/>
              <a:t>không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biến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chứng</a:t>
            </a:r>
            <a:r>
              <a:rPr lang="en-US" altLang="en-US" sz="2400" dirty="0"/>
              <a:t> hay BN </a:t>
            </a:r>
            <a:r>
              <a:rPr lang="en-US" altLang="en-US" sz="2400" dirty="0" err="1"/>
              <a:t>được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trị</a:t>
            </a:r>
            <a:r>
              <a:rPr lang="en-US" altLang="en-US" sz="2400" dirty="0"/>
              <a:t> ban </a:t>
            </a:r>
            <a:r>
              <a:rPr lang="en-US" altLang="en-US" sz="2400" dirty="0" err="1"/>
              <a:t>đầu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thích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hợp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đáp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ứng</a:t>
            </a:r>
            <a:r>
              <a:rPr lang="en-US" altLang="en-US" sz="2400" dirty="0"/>
              <a:t> LS </a:t>
            </a:r>
            <a:r>
              <a:rPr lang="en-US" altLang="en-US" sz="2400" dirty="0" err="1"/>
              <a:t>tốt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không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bằng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chứng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nhiễm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trùng</a:t>
            </a:r>
            <a:r>
              <a:rPr lang="en-US" altLang="en-US" sz="2400" dirty="0"/>
              <a:t> do VK gram </a:t>
            </a:r>
            <a:r>
              <a:rPr lang="en-US" altLang="en-US" sz="2400" dirty="0" err="1"/>
              <a:t>âm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không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lên</a:t>
            </a:r>
            <a:r>
              <a:rPr lang="en-US" altLang="en-US" sz="2400" dirty="0"/>
              <a:t> men</a:t>
            </a:r>
          </a:p>
          <a:p>
            <a:r>
              <a:rPr lang="en-US" altLang="en-US" sz="2400" dirty="0"/>
              <a:t>Pseudomonas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Acitenobacter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rất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nên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trị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theo</a:t>
            </a:r>
            <a:r>
              <a:rPr lang="en-US" altLang="en-US" sz="2400" dirty="0"/>
              <a:t> KSĐ 14-21 </a:t>
            </a:r>
            <a:r>
              <a:rPr lang="en-US" altLang="en-US" sz="2400" dirty="0" err="1"/>
              <a:t>ngày</a:t>
            </a:r>
            <a:r>
              <a:rPr lang="en-US" altLang="en-US" sz="2400" dirty="0"/>
              <a:t>; VK </a:t>
            </a:r>
            <a:r>
              <a:rPr lang="en-US" altLang="en-US" sz="2400" dirty="0" err="1"/>
              <a:t>khác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thể</a:t>
            </a:r>
            <a:r>
              <a:rPr lang="en-US" altLang="en-US" sz="2400" dirty="0"/>
              <a:t> 7-8 </a:t>
            </a:r>
            <a:r>
              <a:rPr lang="en-US" altLang="en-US" sz="2400" dirty="0" err="1"/>
              <a:t>ngày</a:t>
            </a:r>
            <a:endParaRPr lang="en-US" altLang="en-US" sz="2400" dirty="0"/>
          </a:p>
        </p:txBody>
      </p:sp>
      <p:sp>
        <p:nvSpPr>
          <p:cNvPr id="150531" name="Text Box 4">
            <a:extLst>
              <a:ext uri="{FF2B5EF4-FFF2-40B4-BE49-F238E27FC236}">
                <a16:creationId xmlns:a16="http://schemas.microsoft.com/office/drawing/2014/main" id="{274513FC-4D2C-4427-B611-C31F8F6DB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538" y="6357939"/>
            <a:ext cx="2336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200" b="1" dirty="0">
                <a:latin typeface="Times New Roman" panose="02020603050405020304" pitchFamily="18" charset="0"/>
              </a:rPr>
              <a:t>ATS 2004 </a:t>
            </a:r>
            <a:r>
              <a:rPr lang="en-US" altLang="en-US" sz="1200" b="1" dirty="0" err="1">
                <a:latin typeface="Times New Roman" panose="02020603050405020304" pitchFamily="18" charset="0"/>
              </a:rPr>
              <a:t>và</a:t>
            </a:r>
            <a:r>
              <a:rPr lang="en-US" altLang="en-US" sz="1200" b="1" dirty="0">
                <a:latin typeface="Times New Roman" panose="02020603050405020304" pitchFamily="18" charset="0"/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273218439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>
            <a:extLst>
              <a:ext uri="{FF2B5EF4-FFF2-40B4-BE49-F238E27FC236}">
                <a16:creationId xmlns:a16="http://schemas.microsoft.com/office/drawing/2014/main" id="{48B6B023-BC0E-7E46-B145-E329EDC885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solidFill>
                  <a:srgbClr val="FFFF00"/>
                </a:solidFill>
              </a:rPr>
              <a:t>HƯỚNG DẪN XỬ TRÍ </a:t>
            </a:r>
            <a:br>
              <a:rPr lang="en-US" altLang="en-US" sz="2800">
                <a:solidFill>
                  <a:srgbClr val="FFFF00"/>
                </a:solidFill>
              </a:rPr>
            </a:br>
            <a:r>
              <a:rPr lang="en-US" altLang="en-US" sz="2800">
                <a:solidFill>
                  <a:srgbClr val="FFFF00"/>
                </a:solidFill>
              </a:rPr>
              <a:t>VIÊM PHỔI BỆNH VIỆN</a:t>
            </a:r>
          </a:p>
        </p:txBody>
      </p:sp>
      <p:sp>
        <p:nvSpPr>
          <p:cNvPr id="470019" name="Rectangle 3">
            <a:extLst>
              <a:ext uri="{FF2B5EF4-FFF2-40B4-BE49-F238E27FC236}">
                <a16:creationId xmlns:a16="http://schemas.microsoft.com/office/drawing/2014/main" id="{F38CAF25-4A06-EC4F-A134-2936962BA3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4400" y="1676400"/>
            <a:ext cx="10058400" cy="45720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BN VPBV </a:t>
            </a:r>
            <a:r>
              <a:rPr lang="en-US" altLang="en-US" sz="2400" dirty="0" err="1"/>
              <a:t>th</a:t>
            </a:r>
            <a:r>
              <a:rPr lang="vi-VN" altLang="en-US" sz="2400" dirty="0"/>
              <a:t>ư</a:t>
            </a:r>
            <a:r>
              <a:rPr lang="en-US" altLang="en-US" sz="2400" dirty="0" err="1"/>
              <a:t>ờng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cần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trị</a:t>
            </a:r>
            <a:r>
              <a:rPr lang="en-US" altLang="en-US" sz="2400" dirty="0"/>
              <a:t> KS </a:t>
            </a:r>
            <a:r>
              <a:rPr lang="en-US" altLang="en-US" sz="2400" dirty="0" err="1"/>
              <a:t>hướng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đến</a:t>
            </a:r>
            <a:r>
              <a:rPr lang="en-US" altLang="en-US" sz="2400" dirty="0"/>
              <a:t> VK </a:t>
            </a:r>
            <a:r>
              <a:rPr lang="en-US" altLang="en-US" sz="2400" dirty="0" err="1"/>
              <a:t>đa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thuốc</a:t>
            </a:r>
            <a:endParaRPr lang="en-US" altLang="en-US" sz="2400" dirty="0"/>
          </a:p>
          <a:p>
            <a:r>
              <a:rPr lang="en-US" altLang="en-US" sz="2400" dirty="0"/>
              <a:t>KS </a:t>
            </a:r>
            <a:r>
              <a:rPr lang="en-US" altLang="en-US" sz="2400" dirty="0" err="1"/>
              <a:t>điều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trị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theo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kinh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nghiệm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nên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những</a:t>
            </a:r>
            <a:r>
              <a:rPr lang="en-US" altLang="en-US" sz="2400" dirty="0"/>
              <a:t> KS </a:t>
            </a:r>
            <a:r>
              <a:rPr lang="en-US" altLang="en-US" sz="2400" dirty="0" err="1"/>
              <a:t>khác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với</a:t>
            </a:r>
            <a:r>
              <a:rPr lang="en-US" altLang="en-US" sz="2400" dirty="0"/>
              <a:t> KS BN </a:t>
            </a:r>
            <a:r>
              <a:rPr lang="en-US" altLang="en-US" sz="2400" dirty="0" err="1"/>
              <a:t>mới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dụng</a:t>
            </a:r>
            <a:endParaRPr lang="en-US" altLang="en-US" sz="2400" dirty="0"/>
          </a:p>
          <a:p>
            <a:r>
              <a:rPr lang="en-US" altLang="en-US" sz="2400" dirty="0"/>
              <a:t>KS </a:t>
            </a:r>
            <a:r>
              <a:rPr lang="en-US" altLang="en-US" sz="2400" dirty="0" err="1"/>
              <a:t>khí</a:t>
            </a:r>
            <a:r>
              <a:rPr lang="en-US" altLang="en-US" sz="2400" dirty="0"/>
              <a:t> dung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trị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bổ</a:t>
            </a:r>
            <a:r>
              <a:rPr lang="en-US" altLang="en-US" sz="2400" dirty="0"/>
              <a:t> sung </a:t>
            </a:r>
            <a:r>
              <a:rPr lang="en-US" altLang="en-US" sz="2400" dirty="0" err="1"/>
              <a:t>trên</a:t>
            </a:r>
            <a:r>
              <a:rPr lang="en-US" altLang="en-US" sz="2400" dirty="0"/>
              <a:t> BN VPTM do 1 </a:t>
            </a:r>
            <a:r>
              <a:rPr lang="en-US" altLang="en-US" sz="2400" dirty="0" err="1"/>
              <a:t>số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nhân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thuốc</a:t>
            </a:r>
            <a:r>
              <a:rPr lang="en-US" altLang="en-US" sz="2400" dirty="0"/>
              <a:t> </a:t>
            </a:r>
          </a:p>
          <a:p>
            <a:r>
              <a:rPr lang="en-US" altLang="en-US" sz="2400" dirty="0" err="1"/>
              <a:t>Sử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dụng</a:t>
            </a:r>
            <a:r>
              <a:rPr lang="en-US" altLang="en-US" sz="2400" dirty="0"/>
              <a:t> Colistin </a:t>
            </a:r>
            <a:r>
              <a:rPr lang="en-US" altLang="en-US" sz="2400" dirty="0" err="1"/>
              <a:t>cho</a:t>
            </a:r>
            <a:r>
              <a:rPr lang="en-US" altLang="en-US" sz="2400" dirty="0"/>
              <a:t> BN VPTM do carbapenem-resistant </a:t>
            </a:r>
            <a:r>
              <a:rPr lang="en-US" altLang="en-US" sz="2400" i="1" dirty="0"/>
              <a:t>Acinetobacter </a:t>
            </a:r>
            <a:r>
              <a:rPr lang="en-US" altLang="en-US" sz="2400" dirty="0"/>
              <a:t>species.</a:t>
            </a:r>
          </a:p>
          <a:p>
            <a:r>
              <a:rPr lang="en-US" altLang="en-US" sz="2400" dirty="0"/>
              <a:t>Linezolid </a:t>
            </a:r>
            <a:r>
              <a:rPr lang="en-US" altLang="en-US" sz="2400" dirty="0" err="1"/>
              <a:t>là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thuốc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thay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thế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trong</a:t>
            </a:r>
            <a:r>
              <a:rPr lang="en-US" altLang="en-US" sz="2400" dirty="0"/>
              <a:t> VP </a:t>
            </a:r>
            <a:r>
              <a:rPr lang="en-US" altLang="en-US" sz="2400" dirty="0" err="1"/>
              <a:t>thở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máy</a:t>
            </a:r>
            <a:r>
              <a:rPr lang="en-US" altLang="en-US" sz="2400" dirty="0"/>
              <a:t> do </a:t>
            </a:r>
            <a:r>
              <a:rPr lang="en-US" altLang="en-US" sz="2400" i="1" dirty="0"/>
              <a:t>S. aureus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kháng</a:t>
            </a:r>
            <a:r>
              <a:rPr lang="en-US" altLang="en-US" sz="2400" dirty="0"/>
              <a:t> methicillin</a:t>
            </a:r>
          </a:p>
          <a:p>
            <a:r>
              <a:rPr lang="en-US" altLang="en-US" sz="2400" dirty="0" err="1"/>
              <a:t>Liều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cần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tối</a:t>
            </a:r>
            <a:r>
              <a:rPr lang="en-US" altLang="en-US" sz="2400" dirty="0"/>
              <a:t> </a:t>
            </a:r>
            <a:r>
              <a:rPr lang="vi-VN" altLang="en-US" sz="2400" dirty="0"/>
              <a:t>ư</a:t>
            </a:r>
            <a:r>
              <a:rPr lang="en-US" altLang="en-US" sz="2400" dirty="0"/>
              <a:t>u; </a:t>
            </a:r>
            <a:r>
              <a:rPr lang="en-US" altLang="en-US" sz="2400" dirty="0" err="1"/>
              <a:t>giảm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nếu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suy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gan</a:t>
            </a:r>
            <a:r>
              <a:rPr lang="en-US" altLang="en-US" sz="2400" dirty="0"/>
              <a:t> – </a:t>
            </a:r>
            <a:r>
              <a:rPr lang="en-US" altLang="en-US" sz="2400" dirty="0" err="1"/>
              <a:t>thận</a:t>
            </a:r>
            <a:endParaRPr lang="en-US" altLang="en-US" sz="2400" dirty="0"/>
          </a:p>
        </p:txBody>
      </p:sp>
      <p:sp>
        <p:nvSpPr>
          <p:cNvPr id="150531" name="Text Box 4">
            <a:extLst>
              <a:ext uri="{FF2B5EF4-FFF2-40B4-BE49-F238E27FC236}">
                <a16:creationId xmlns:a16="http://schemas.microsoft.com/office/drawing/2014/main" id="{274513FC-4D2C-4427-B611-C31F8F6DB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538" y="6357939"/>
            <a:ext cx="2336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</a:rPr>
              <a:t>ATS 2004</a:t>
            </a:r>
          </a:p>
        </p:txBody>
      </p:sp>
    </p:spTree>
    <p:extLst>
      <p:ext uri="{BB962C8B-B14F-4D97-AF65-F5344CB8AC3E}">
        <p14:creationId xmlns:p14="http://schemas.microsoft.com/office/powerpoint/2010/main" val="65501227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2">
            <a:extLst>
              <a:ext uri="{FF2B5EF4-FFF2-40B4-BE49-F238E27FC236}">
                <a16:creationId xmlns:a16="http://schemas.microsoft.com/office/drawing/2014/main" id="{EA63C782-0B22-426A-8ABE-5ABD0C3FCB0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rgbClr val="66FF33"/>
                </a:solidFill>
                <a:latin typeface="Arial" panose="020B0604020202020204" pitchFamily="34" charset="0"/>
              </a:rPr>
              <a:t>KHUYẾN CÁO : ĐIỀU TRỊ K.SINH BAN ĐẦU </a:t>
            </a:r>
            <a:br>
              <a:rPr lang="en-US" altLang="en-US" sz="3200">
                <a:solidFill>
                  <a:srgbClr val="66FF33"/>
                </a:solidFill>
                <a:latin typeface="Arial" panose="020B0604020202020204" pitchFamily="34" charset="0"/>
              </a:rPr>
            </a:br>
            <a:endParaRPr lang="en-US" altLang="en-US" sz="3200">
              <a:solidFill>
                <a:srgbClr val="66FF33"/>
              </a:solidFill>
              <a:latin typeface="Arial" panose="020B0604020202020204" pitchFamily="34" charset="0"/>
            </a:endParaRPr>
          </a:p>
        </p:txBody>
      </p:sp>
      <p:sp>
        <p:nvSpPr>
          <p:cNvPr id="152578" name="Rectangle 3">
            <a:extLst>
              <a:ext uri="{FF2B5EF4-FFF2-40B4-BE49-F238E27FC236}">
                <a16:creationId xmlns:a16="http://schemas.microsoft.com/office/drawing/2014/main" id="{0EDD117B-72F2-4CA5-974C-DADAE820DD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19200" y="1066800"/>
            <a:ext cx="10134600" cy="5791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 err="1"/>
              <a:t>Chọn</a:t>
            </a:r>
            <a:r>
              <a:rPr lang="en-US" altLang="en-US" sz="2400" dirty="0"/>
              <a:t> KS </a:t>
            </a:r>
            <a:r>
              <a:rPr lang="en-US" altLang="en-US" sz="2400" dirty="0" err="1"/>
              <a:t>đặc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hiệu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dựa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trên</a:t>
            </a:r>
            <a:r>
              <a:rPr lang="en-US" altLang="en-US" sz="2400" dirty="0"/>
              <a:t> VK </a:t>
            </a:r>
            <a:r>
              <a:rPr lang="en-US" altLang="en-US" sz="2400" dirty="0" err="1"/>
              <a:t>học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tại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chỗ</a:t>
            </a:r>
            <a:r>
              <a:rPr lang="en-US" altLang="en-US" sz="2400" dirty="0"/>
              <a:t> , </a:t>
            </a:r>
            <a:r>
              <a:rPr lang="en-US" altLang="en-US" sz="2400" dirty="0" err="1"/>
              <a:t>giá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thành</a:t>
            </a:r>
            <a:r>
              <a:rPr lang="en-US" altLang="en-US" sz="2400" dirty="0"/>
              <a:t> , </a:t>
            </a:r>
            <a:r>
              <a:rPr lang="en-US" altLang="en-US" sz="2400" dirty="0" err="1"/>
              <a:t>sẳn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,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chính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sách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hạn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chế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tại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địa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phương</a:t>
            </a:r>
            <a:r>
              <a:rPr lang="en-US" altLang="en-US" sz="2400" dirty="0"/>
              <a:t>(Level II).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 err="1"/>
              <a:t>Điều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trị</a:t>
            </a:r>
            <a:r>
              <a:rPr lang="en-US" altLang="en-US" sz="2400" dirty="0"/>
              <a:t> KS ban </a:t>
            </a:r>
            <a:r>
              <a:rPr lang="en-US" altLang="en-US" sz="2400" dirty="0" err="1"/>
              <a:t>đầu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khả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năng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thích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hợp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nếu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chọn</a:t>
            </a:r>
            <a:r>
              <a:rPr lang="en-US" altLang="en-US" sz="2400" dirty="0"/>
              <a:t> KS </a:t>
            </a:r>
            <a:r>
              <a:rPr lang="en-US" altLang="en-US" sz="2400" dirty="0" err="1"/>
              <a:t>được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phát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triển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dựa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trên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khuyến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nhưng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phải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tích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hợp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với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tình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hình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đề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tại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chỗ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trong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mỗi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đơn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vị</a:t>
            </a:r>
            <a:r>
              <a:rPr lang="en-US" altLang="en-US" sz="2400" dirty="0"/>
              <a:t> ICU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cập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nhật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đặn</a:t>
            </a:r>
            <a:r>
              <a:rPr lang="en-US" altLang="en-US" sz="2400" dirty="0"/>
              <a:t> (</a:t>
            </a:r>
            <a:r>
              <a:rPr lang="en-US" altLang="en-US" sz="2400" dirty="0" err="1"/>
              <a:t>LevelII</a:t>
            </a:r>
            <a:r>
              <a:rPr lang="en-US" altLang="en-US" sz="2400" dirty="0"/>
              <a:t>) .</a:t>
            </a:r>
          </a:p>
        </p:txBody>
      </p:sp>
    </p:spTree>
    <p:extLst>
      <p:ext uri="{BB962C8B-B14F-4D97-AF65-F5344CB8AC3E}">
        <p14:creationId xmlns:p14="http://schemas.microsoft.com/office/powerpoint/2010/main" val="1343294483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95D0-BFD7-0F4D-93CE-1C113765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685800"/>
            <a:ext cx="3048000" cy="731838"/>
          </a:xfrm>
        </p:spPr>
        <p:txBody>
          <a:bodyPr>
            <a:normAutofit fontScale="90000"/>
          </a:bodyPr>
          <a:lstStyle/>
          <a:p>
            <a:r>
              <a:rPr lang="en-US" altLang="en-US" sz="1800">
                <a:solidFill>
                  <a:srgbClr val="FFFF00"/>
                </a:solidFill>
              </a:rPr>
              <a:t>Tỷ lệ đạt được hiệp đồng </a:t>
            </a:r>
            <a:br>
              <a:rPr lang="en-US" altLang="en-US" sz="1800">
                <a:solidFill>
                  <a:srgbClr val="FFFF00"/>
                </a:solidFill>
              </a:rPr>
            </a:br>
            <a:r>
              <a:rPr lang="en-US" altLang="en-US" sz="1800">
                <a:solidFill>
                  <a:srgbClr val="FFFF00"/>
                </a:solidFill>
              </a:rPr>
              <a:t>với các nồng độ colistin</a:t>
            </a:r>
            <a:br>
              <a:rPr lang="vi-VN" altLang="en-US" sz="1800">
                <a:solidFill>
                  <a:srgbClr val="FFFF00"/>
                </a:solidFill>
              </a:rPr>
            </a:br>
            <a:endParaRPr lang="en-US" altLang="en-US" sz="18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356398-82A3-4301-A619-7CF141BD53E3}"/>
              </a:ext>
            </a:extLst>
          </p:cNvPr>
          <p:cNvPicPr>
            <a:picLocks noGrp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587500"/>
            <a:ext cx="4038600" cy="4533900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28463A-50D6-48A3-A001-BAB1E026317D}"/>
              </a:ext>
            </a:extLst>
          </p:cNvPr>
          <p:cNvPicPr>
            <a:picLocks noGrp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48400" y="1409700"/>
            <a:ext cx="4051300" cy="4889500"/>
          </a:xfrm>
        </p:spPr>
      </p:pic>
      <p:sp>
        <p:nvSpPr>
          <p:cNvPr id="189444" name="Rectangle 6">
            <a:extLst>
              <a:ext uri="{FF2B5EF4-FFF2-40B4-BE49-F238E27FC236}">
                <a16:creationId xmlns:a16="http://schemas.microsoft.com/office/drawing/2014/main" id="{F14210DC-520A-4879-BB3A-BD691EE5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1" y="525463"/>
            <a:ext cx="40036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FF00"/>
                </a:solidFill>
              </a:rPr>
              <a:t>Tỷ lệ đạt đưa MIC từ kháng xuống nhạy với các nồng độ colistin</a:t>
            </a:r>
            <a:endParaRPr lang="vi-VN" altLang="en-US" sz="18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235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itle 1">
            <a:extLst>
              <a:ext uri="{FF2B5EF4-FFF2-40B4-BE49-F238E27FC236}">
                <a16:creationId xmlns:a16="http://schemas.microsoft.com/office/drawing/2014/main" id="{C3CCB9B3-A699-C247-BC67-82C55539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9271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>
                <a:solidFill>
                  <a:srgbClr val="FFFF00"/>
                </a:solidFill>
                <a:latin typeface="Arial" panose="020B0604020202020204" pitchFamily="34" charset="0"/>
              </a:rPr>
              <a:t>Những chọn lựa điều trị phối hợp KS hiện nay cho </a:t>
            </a:r>
            <a:r>
              <a:rPr lang="en-US" altLang="en-US" sz="3200" i="1">
                <a:solidFill>
                  <a:srgbClr val="FFFF00"/>
                </a:solidFill>
                <a:latin typeface="Arial" panose="020B0604020202020204" pitchFamily="34" charset="0"/>
              </a:rPr>
              <a:t>MDR A. baumannii</a:t>
            </a:r>
            <a:endParaRPr lang="vi-VN" altLang="en-US" sz="3200" i="1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97E6A7-2304-460D-8E27-2F5EB0ECD0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28788" y="1528764"/>
          <a:ext cx="8680450" cy="4343405"/>
        </p:xfrm>
        <a:graphic>
          <a:graphicData uri="http://schemas.openxmlformats.org/drawingml/2006/table">
            <a:tbl>
              <a:tblPr/>
              <a:tblGrid>
                <a:gridCol w="3910012">
                  <a:extLst>
                    <a:ext uri="{9D8B030D-6E8A-4147-A177-3AD203B41FA5}">
                      <a16:colId xmlns:a16="http://schemas.microsoft.com/office/drawing/2014/main" val="2433723804"/>
                    </a:ext>
                  </a:extLst>
                </a:gridCol>
                <a:gridCol w="4770438">
                  <a:extLst>
                    <a:ext uri="{9D8B030D-6E8A-4147-A177-3AD203B41FA5}">
                      <a16:colId xmlns:a16="http://schemas.microsoft.com/office/drawing/2014/main" val="2599378289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MDR A. baumanii (In vitro)</a:t>
                      </a:r>
                      <a:endParaRPr kumimoji="0" lang="vi-V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5" marR="91445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MDR A. baumanii (Clinical)</a:t>
                      </a:r>
                      <a:endParaRPr kumimoji="0" lang="vi-V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5" marR="91445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065733"/>
                  </a:ext>
                </a:extLst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Polymixin B, Imipenem</a:t>
                      </a:r>
                      <a:endParaRPr kumimoji="0" lang="vi-V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5" marR="91445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Colistin + Rifampin</a:t>
                      </a:r>
                      <a:endParaRPr kumimoji="0" lang="vi-V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5" marR="91445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965383"/>
                  </a:ext>
                </a:extLst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Polymixin B, Rifampin</a:t>
                      </a:r>
                      <a:endParaRPr kumimoji="0" lang="vi-V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5" marR="91445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Colistin + Sulfoperazone /sulbactam</a:t>
                      </a:r>
                      <a:endParaRPr kumimoji="0" lang="vi-V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5" marR="91445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354663"/>
                  </a:ext>
                </a:extLst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Polymixin B, Imipenem, Rifampin</a:t>
                      </a:r>
                      <a:endParaRPr kumimoji="0" lang="vi-V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5" marR="91445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Colistin + </a:t>
                      </a: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Carbapenem</a:t>
                      </a:r>
                      <a:endParaRPr kumimoji="0" lang="vi-V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5" marR="91445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053989"/>
                  </a:ext>
                </a:extLst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Polymixin B, Cecropin</a:t>
                      </a:r>
                      <a:endParaRPr kumimoji="0" lang="vi-V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5" marR="91445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Carbapenem</a:t>
                      </a: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 + Sulbactam</a:t>
                      </a:r>
                      <a:endParaRPr kumimoji="0" lang="vi-V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5" marR="91445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326894"/>
                  </a:ext>
                </a:extLst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Polymixin B, Rifampin, Ampi/sulbactam</a:t>
                      </a:r>
                      <a:endParaRPr kumimoji="0" lang="vi-V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5" marR="91445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Carbapenenem + Cefoperazone/sulbactam</a:t>
                      </a:r>
                      <a:endParaRPr kumimoji="0" lang="vi-V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5" marR="91445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93915"/>
                  </a:ext>
                </a:extLst>
              </a:tr>
              <a:tr h="642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Polymixin B, Rifampin, Sulfoperazone /sulbactam</a:t>
                      </a:r>
                      <a:endParaRPr kumimoji="0" lang="vi-V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5" marR="91445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Colistin + </a:t>
                      </a: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Carbapenem</a:t>
                      </a: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 + Sulbactam hoặc Colistine + </a:t>
                      </a: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Carbapenem</a:t>
                      </a: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 + Rifampin</a:t>
                      </a:r>
                      <a:endParaRPr kumimoji="0" lang="vi-V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5" marR="91445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037086"/>
                  </a:ext>
                </a:extLst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vi-V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5" marR="91445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Tigecycline + </a:t>
                      </a: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Carbapenem</a:t>
                      </a:r>
                      <a:endParaRPr kumimoji="0" lang="vi-V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5" marR="91445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105255"/>
                  </a:ext>
                </a:extLst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vi-V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5" marR="91445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Tigecycline + Colistin</a:t>
                      </a:r>
                      <a:endParaRPr kumimoji="0" lang="vi-V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5" marR="91445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305644"/>
                  </a:ext>
                </a:extLst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vi-V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5" marR="91445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Tigecycline + Colistin + </a:t>
                      </a: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Carbapenem</a:t>
                      </a:r>
                      <a:endParaRPr kumimoji="0" lang="vi-V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5" marR="91445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67877"/>
                  </a:ext>
                </a:extLst>
              </a:tr>
            </a:tbl>
          </a:graphicData>
        </a:graphic>
      </p:graphicFrame>
      <p:sp>
        <p:nvSpPr>
          <p:cNvPr id="190501" name="TextBox 4">
            <a:extLst>
              <a:ext uri="{FF2B5EF4-FFF2-40B4-BE49-F238E27FC236}">
                <a16:creationId xmlns:a16="http://schemas.microsoft.com/office/drawing/2014/main" id="{6E3405DC-1896-4E86-B632-E3CFDA98A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6291263"/>
            <a:ext cx="88392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en-US" sz="1300">
                <a:solidFill>
                  <a:srgbClr val="000000"/>
                </a:solidFill>
              </a:rPr>
              <a:t>Expert Opin. Pharmacother. (2012) 13(16) 2319-2336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en-US" sz="1300" i="1">
                <a:solidFill>
                  <a:srgbClr val="000000"/>
                </a:solidFill>
              </a:rPr>
              <a:t>Int J Antimicrob Agents</a:t>
            </a:r>
            <a:r>
              <a:rPr lang="en-US" altLang="en-US" sz="1300">
                <a:solidFill>
                  <a:srgbClr val="000000"/>
                </a:solidFill>
              </a:rPr>
              <a:t> </a:t>
            </a:r>
            <a:r>
              <a:rPr lang="en-US" altLang="en-US" sz="1300" i="1">
                <a:solidFill>
                  <a:srgbClr val="000000"/>
                </a:solidFill>
              </a:rPr>
              <a:t>37 (2011) 102–109</a:t>
            </a:r>
            <a:endParaRPr lang="en-US" altLang="en-US" sz="13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148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>
            <a:extLst>
              <a:ext uri="{FF2B5EF4-FFF2-40B4-BE49-F238E27FC236}">
                <a16:creationId xmlns:a16="http://schemas.microsoft.com/office/drawing/2014/main" id="{6B8485DA-195A-BD4F-8E14-32BB9FBFF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55839" y="307975"/>
            <a:ext cx="7851775" cy="1143000"/>
          </a:xfrm>
        </p:spPr>
        <p:txBody>
          <a:bodyPr/>
          <a:lstStyle/>
          <a:p>
            <a:r>
              <a:rPr lang="en-US" altLang="en-US" sz="2800">
                <a:solidFill>
                  <a:srgbClr val="FFFF00"/>
                </a:solidFill>
              </a:rPr>
              <a:t>Các chiến lược giảm kháng thuốc thông qua việc cải thiện cách dùng kháng sinh</a:t>
            </a:r>
          </a:p>
        </p:txBody>
      </p:sp>
      <p:sp>
        <p:nvSpPr>
          <p:cNvPr id="479235" name="Rectangle 3">
            <a:extLst>
              <a:ext uri="{FF2B5EF4-FFF2-40B4-BE49-F238E27FC236}">
                <a16:creationId xmlns:a16="http://schemas.microsoft.com/office/drawing/2014/main" id="{D75A320D-44C1-FF4A-80C6-2EEEC75FF7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33600" y="1524000"/>
            <a:ext cx="8888412" cy="4403725"/>
          </a:xfrm>
        </p:spPr>
        <p:txBody>
          <a:bodyPr>
            <a:normAutofit/>
          </a:bodyPr>
          <a:lstStyle/>
          <a:p>
            <a:pPr marL="231775" indent="-231775">
              <a:lnSpc>
                <a:spcPct val="80000"/>
              </a:lnSpc>
            </a:pPr>
            <a:r>
              <a:rPr lang="en-US" altLang="en-US" sz="2400" dirty="0" err="1"/>
              <a:t>Kiến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thức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về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kiểu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thuốc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tại</a:t>
            </a:r>
            <a:r>
              <a:rPr lang="en-US" altLang="en-US" sz="2400" dirty="0"/>
              <a:t> khoa/ BV</a:t>
            </a:r>
          </a:p>
          <a:p>
            <a:pPr marL="231775" indent="-231775">
              <a:lnSpc>
                <a:spcPct val="80000"/>
              </a:lnSpc>
            </a:pPr>
            <a:r>
              <a:rPr lang="en-US" altLang="en-US" sz="2400" dirty="0" err="1"/>
              <a:t>Ảnh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hưởng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liệu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pháp</a:t>
            </a:r>
            <a:r>
              <a:rPr lang="en-US" altLang="en-US" sz="2400" dirty="0"/>
              <a:t> KS </a:t>
            </a:r>
            <a:r>
              <a:rPr lang="en-US" altLang="en-US" sz="2400" dirty="0" err="1"/>
              <a:t>sử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trước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đó</a:t>
            </a:r>
            <a:r>
              <a:rPr lang="en-US" altLang="en-US" sz="2400" dirty="0"/>
              <a:t> </a:t>
            </a:r>
          </a:p>
          <a:p>
            <a:pPr marL="231775" indent="-231775">
              <a:lnSpc>
                <a:spcPct val="80000"/>
              </a:lnSpc>
            </a:pPr>
            <a:r>
              <a:rPr lang="en-US" altLang="en-US" sz="2400" dirty="0" err="1"/>
              <a:t>Dùng</a:t>
            </a:r>
            <a:r>
              <a:rPr lang="en-US" altLang="en-US" sz="2400" dirty="0"/>
              <a:t> KS </a:t>
            </a:r>
            <a:r>
              <a:rPr lang="en-US" altLang="en-US" sz="2400" dirty="0" err="1"/>
              <a:t>đúng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ngay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lập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tức</a:t>
            </a:r>
            <a:r>
              <a:rPr lang="en-US" altLang="en-US" sz="2400" dirty="0"/>
              <a:t> </a:t>
            </a:r>
          </a:p>
          <a:p>
            <a:pPr marL="231775" indent="-231775">
              <a:lnSpc>
                <a:spcPct val="80000"/>
              </a:lnSpc>
            </a:pPr>
            <a:r>
              <a:rPr lang="en-US" altLang="en-US" sz="2400" dirty="0" err="1"/>
              <a:t>Dùng</a:t>
            </a:r>
            <a:r>
              <a:rPr lang="en-US" altLang="en-US" sz="2400" dirty="0"/>
              <a:t> KS </a:t>
            </a:r>
            <a:r>
              <a:rPr lang="en-US" altLang="en-US" sz="2400" dirty="0" err="1"/>
              <a:t>đúng</a:t>
            </a:r>
            <a:r>
              <a:rPr lang="en-US" altLang="en-US" sz="2400" dirty="0"/>
              <a:t>  </a:t>
            </a:r>
            <a:r>
              <a:rPr lang="en-US" altLang="en-US" sz="2400" dirty="0" err="1"/>
              <a:t>liều</a:t>
            </a:r>
            <a:r>
              <a:rPr lang="en-US" altLang="en-US" sz="2400" dirty="0"/>
              <a:t> </a:t>
            </a:r>
          </a:p>
          <a:p>
            <a:pPr marL="231775" indent="-231775">
              <a:lnSpc>
                <a:spcPct val="80000"/>
              </a:lnSpc>
            </a:pPr>
            <a:r>
              <a:rPr lang="en-US" altLang="en-US" sz="2400" dirty="0" err="1"/>
              <a:t>Phối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hợp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</a:t>
            </a:r>
            <a:r>
              <a:rPr lang="en-US" altLang="en-US" sz="2400" dirty="0"/>
              <a:t> KS </a:t>
            </a:r>
            <a:r>
              <a:rPr lang="en-US" altLang="en-US" sz="2400" dirty="0" err="1"/>
              <a:t>khi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cần</a:t>
            </a:r>
            <a:r>
              <a:rPr lang="en-US" altLang="en-US" sz="2400" dirty="0"/>
              <a:t> </a:t>
            </a:r>
          </a:p>
          <a:p>
            <a:pPr marL="231775" indent="-231775">
              <a:lnSpc>
                <a:spcPct val="80000"/>
              </a:lnSpc>
            </a:pPr>
            <a:r>
              <a:rPr lang="en-US" altLang="en-US" sz="2400" dirty="0" err="1"/>
              <a:t>Các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chương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trình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kiểm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soát</a:t>
            </a:r>
            <a:r>
              <a:rPr lang="en-US" altLang="en-US" sz="2400" dirty="0"/>
              <a:t> KS  ( VD: </a:t>
            </a:r>
            <a:r>
              <a:rPr lang="en-US" altLang="en-US" sz="2400" dirty="0" err="1"/>
              <a:t>hạn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chế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dụng</a:t>
            </a:r>
            <a:r>
              <a:rPr lang="en-US" altLang="en-US" sz="2400" dirty="0"/>
              <a:t>)</a:t>
            </a:r>
          </a:p>
          <a:p>
            <a:pPr marL="231775" indent="-231775">
              <a:lnSpc>
                <a:spcPct val="80000"/>
              </a:lnSpc>
            </a:pPr>
            <a:r>
              <a:rPr lang="en-US" altLang="en-US" sz="2400" dirty="0" err="1"/>
              <a:t>Dùng</a:t>
            </a:r>
            <a:r>
              <a:rPr lang="en-US" altLang="en-US" sz="2400" dirty="0"/>
              <a:t> KS  </a:t>
            </a:r>
            <a:r>
              <a:rPr lang="en-US" altLang="en-US" sz="2400" dirty="0" err="1"/>
              <a:t>theo</a:t>
            </a:r>
            <a:r>
              <a:rPr lang="en-US" altLang="en-US" sz="2400" dirty="0"/>
              <a:t> chu </a:t>
            </a:r>
            <a:r>
              <a:rPr lang="en-US" altLang="en-US" sz="2400" dirty="0" err="1"/>
              <a:t>kỳ</a:t>
            </a:r>
            <a:r>
              <a:rPr lang="en-US" altLang="en-US" sz="2400" dirty="0"/>
              <a:t> (</a:t>
            </a:r>
            <a:r>
              <a:rPr lang="en-US" altLang="en-US" sz="2400" dirty="0" err="1"/>
              <a:t>nghĩa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xoay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vòng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sinh</a:t>
            </a:r>
            <a:r>
              <a:rPr lang="en-US" altLang="en-US" sz="2400" dirty="0"/>
              <a:t>)</a:t>
            </a:r>
          </a:p>
          <a:p>
            <a:pPr marL="231775" indent="-231775">
              <a:lnSpc>
                <a:spcPct val="80000"/>
              </a:lnSpc>
            </a:pPr>
            <a:r>
              <a:rPr lang="en-US" altLang="en-US" sz="2400" dirty="0" err="1"/>
              <a:t>Xuống</a:t>
            </a:r>
            <a:r>
              <a:rPr lang="en-US" altLang="en-US" sz="2400" dirty="0"/>
              <a:t> thang (De-escalation)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ngưng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trị</a:t>
            </a:r>
            <a:r>
              <a:rPr lang="en-US" altLang="en-US" sz="2400" dirty="0"/>
              <a:t> </a:t>
            </a:r>
          </a:p>
          <a:p>
            <a:pPr marL="231775" indent="-231775">
              <a:lnSpc>
                <a:spcPct val="80000"/>
              </a:lnSpc>
            </a:pPr>
            <a:r>
              <a:rPr lang="en-US" altLang="en-US" sz="2400" dirty="0" err="1"/>
              <a:t>Rút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ngắn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thời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dùng</a:t>
            </a:r>
            <a:r>
              <a:rPr lang="en-US" altLang="en-US" sz="2400" dirty="0"/>
              <a:t> KS </a:t>
            </a:r>
          </a:p>
          <a:p>
            <a:pPr marL="231775" indent="-231775">
              <a:lnSpc>
                <a:spcPct val="80000"/>
              </a:lnSpc>
            </a:pPr>
            <a:r>
              <a:rPr lang="en-US" altLang="en-US" sz="2400" dirty="0" err="1"/>
              <a:t>Sử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loại</a:t>
            </a:r>
            <a:r>
              <a:rPr lang="en-US" altLang="en-US" sz="2400" dirty="0"/>
              <a:t> KS </a:t>
            </a:r>
            <a:r>
              <a:rPr lang="en-US" altLang="en-US" sz="2400" dirty="0" err="1"/>
              <a:t>khác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nhau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87917785"/>
      </p:ext>
    </p:extLst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1213EC9-950D-45EE-9CDA-DDC67BD3EA6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1600200"/>
            <a:ext cx="11125200" cy="2438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>
                <a:solidFill>
                  <a:srgbClr val="FFFF00"/>
                </a:solidFill>
              </a:rPr>
              <a:t>Kháng sinh qua đường khí dung</a:t>
            </a:r>
            <a:r>
              <a:rPr lang="en-US" altLang="en-US" b="1"/>
              <a:t>: </a:t>
            </a:r>
            <a:br>
              <a:rPr lang="en-US" altLang="en-US" b="1"/>
            </a:br>
            <a:r>
              <a:rPr lang="en-US" altLang="en-US" b="1"/>
              <a:t>cập nhật về dược động-dược lực học, chỉ định và chứng cứ trong điều trị viêm phổi bệnh viện đa kháng</a:t>
            </a:r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5A98C5E-276D-4C17-8F6D-FD6C515CA8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029200" y="4648200"/>
            <a:ext cx="6400800" cy="1752600"/>
          </a:xfrm>
        </p:spPr>
        <p:txBody>
          <a:bodyPr>
            <a:normAutofit lnSpcReduction="10000"/>
          </a:bodyPr>
          <a:lstStyle/>
          <a:p>
            <a:pPr algn="r" eaLnBrk="1" hangingPunct="1"/>
            <a:r>
              <a:rPr lang="en-US" altLang="en-US" sz="3600" b="1">
                <a:solidFill>
                  <a:srgbClr val="FFFF00"/>
                </a:solidFill>
              </a:rPr>
              <a:t>TS Bs Lê Thượng Vũ</a:t>
            </a:r>
          </a:p>
          <a:p>
            <a:pPr algn="r" eaLnBrk="1" hangingPunct="1"/>
            <a:r>
              <a:rPr lang="en-US" altLang="en-US" sz="1800" i="1"/>
              <a:t>Phó Khoa Nội Phổi BV Chợ Rẫy</a:t>
            </a:r>
          </a:p>
          <a:p>
            <a:pPr algn="r" eaLnBrk="1" hangingPunct="1"/>
            <a:r>
              <a:rPr lang="en-US" altLang="en-US" sz="1800" i="1"/>
              <a:t>Tổng thư ký Hội Hô Hấp Tp Hồ Chí Minh</a:t>
            </a:r>
          </a:p>
          <a:p>
            <a:pPr algn="r" eaLnBrk="1" hangingPunct="1"/>
            <a:r>
              <a:rPr lang="en-US" altLang="en-US" sz="1800" i="1"/>
              <a:t>Giảng viên BM Nội Đại học Y Dược Tp HCM</a:t>
            </a:r>
            <a:endParaRPr lang="en-US" altLang="en-US" sz="2000" i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5E3805B8-2874-4020-8622-1889462B1C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K</a:t>
            </a:r>
            <a:r>
              <a:rPr lang="vi-VN" altLang="en-US">
                <a:latin typeface="Calibri" panose="020F0502020204030204" pitchFamily="34" charset="0"/>
              </a:rPr>
              <a:t>háng sinh đường hít</a:t>
            </a:r>
            <a:r>
              <a:rPr lang="en-US" altLang="en-US">
                <a:latin typeface="Calibri" panose="020F0502020204030204" pitchFamily="34" charset="0"/>
              </a:rPr>
              <a:t>/khí dung</a:t>
            </a:r>
          </a:p>
        </p:txBody>
      </p:sp>
      <p:sp>
        <p:nvSpPr>
          <p:cNvPr id="6146" name="Content Placeholder 2">
            <a:extLst>
              <a:ext uri="{FF2B5EF4-FFF2-40B4-BE49-F238E27FC236}">
                <a16:creationId xmlns:a16="http://schemas.microsoft.com/office/drawing/2014/main" id="{1209DCA7-5D31-404B-B141-7682032430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19200" y="2133600"/>
            <a:ext cx="9829800" cy="4525963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vi-VN" altLang="en-US" sz="3200" dirty="0" err="1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</a:rPr>
              <a:t>Tổng</a:t>
            </a:r>
            <a:r>
              <a:rPr lang="vi-VN" altLang="en-US" sz="3200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</a:rPr>
              <a:t> quan </a:t>
            </a:r>
            <a:r>
              <a:rPr lang="vi-VN" altLang="en-US" sz="3200" dirty="0" err="1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</a:rPr>
              <a:t>và</a:t>
            </a:r>
            <a:r>
              <a:rPr lang="vi-VN" altLang="en-US" sz="3200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</a:rPr>
              <a:t> cơ </a:t>
            </a:r>
            <a:r>
              <a:rPr lang="vi-VN" altLang="en-US" sz="3200" dirty="0" err="1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</a:rPr>
              <a:t>sở</a:t>
            </a:r>
            <a:r>
              <a:rPr lang="vi-VN" altLang="en-US" sz="3200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</a:rPr>
              <a:t> sinh </a:t>
            </a:r>
            <a:r>
              <a:rPr lang="vi-VN" altLang="en-US" sz="3200" dirty="0" err="1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</a:rPr>
              <a:t>bệnh</a:t>
            </a:r>
            <a:r>
              <a:rPr lang="vi-VN" altLang="en-US" sz="3200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vi-VN" altLang="en-US" sz="3200" dirty="0" err="1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</a:rPr>
              <a:t>học</a:t>
            </a:r>
            <a:endParaRPr lang="en-US" altLang="en-US" sz="3200" dirty="0">
              <a:solidFill>
                <a:schemeClr val="tx1">
                  <a:lumMod val="65000"/>
                </a:schemeClr>
              </a:solidFill>
            </a:endParaRP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altLang="en-US" sz="3200" dirty="0" err="1"/>
              <a:t>Dược</a:t>
            </a:r>
            <a:r>
              <a:rPr lang="en-US" altLang="en-US" sz="3200" dirty="0"/>
              <a:t> </a:t>
            </a:r>
            <a:r>
              <a:rPr lang="en-US" altLang="en-US" sz="3200" dirty="0" err="1"/>
              <a:t>động</a:t>
            </a:r>
            <a:r>
              <a:rPr lang="en-US" altLang="en-US" sz="3200" dirty="0"/>
              <a:t> </a:t>
            </a:r>
            <a:r>
              <a:rPr lang="en-US" altLang="en-US" sz="3200" dirty="0" err="1"/>
              <a:t>và</a:t>
            </a:r>
            <a:r>
              <a:rPr lang="en-US" altLang="en-US" sz="3200" dirty="0"/>
              <a:t> </a:t>
            </a:r>
            <a:r>
              <a:rPr lang="en-US" altLang="en-US" sz="3200" dirty="0" err="1"/>
              <a:t>dược</a:t>
            </a:r>
            <a:r>
              <a:rPr lang="en-US" altLang="en-US" sz="3200" dirty="0"/>
              <a:t> </a:t>
            </a:r>
            <a:r>
              <a:rPr lang="en-US" altLang="en-US" sz="3200" dirty="0" err="1"/>
              <a:t>lực</a:t>
            </a:r>
            <a:r>
              <a:rPr lang="en-US" altLang="en-US" sz="3200" dirty="0"/>
              <a:t> </a:t>
            </a:r>
            <a:r>
              <a:rPr lang="en-US" altLang="en-US" sz="3200" dirty="0" err="1"/>
              <a:t>học</a:t>
            </a:r>
            <a:endParaRPr lang="en-US" altLang="en-US" sz="3200" dirty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Kháng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sinh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đường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hít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trong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viêm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phổi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bệnh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viện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viêm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phổi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thở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máy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 do 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tác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nhân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đa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kháng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kháng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sinh</a:t>
            </a:r>
            <a:endParaRPr lang="en-US" altLang="en-US" sz="3200" dirty="0">
              <a:solidFill>
                <a:schemeClr val="tx1">
                  <a:lumMod val="65000"/>
                </a:schemeClr>
              </a:solidFill>
            </a:endParaRPr>
          </a:p>
          <a:p>
            <a:pPr lvl="1" eaLnBrk="1" hangingPunct="1">
              <a:defRPr/>
            </a:pPr>
            <a:r>
              <a:rPr lang="en-US" altLang="en-US" sz="2800" dirty="0" err="1">
                <a:solidFill>
                  <a:schemeClr val="tx1">
                    <a:lumMod val="65000"/>
                  </a:schemeClr>
                </a:solidFill>
              </a:rPr>
              <a:t>Chỉ</a:t>
            </a:r>
            <a:r>
              <a:rPr lang="en-US" altLang="en-US" sz="28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2800" dirty="0" err="1">
                <a:solidFill>
                  <a:schemeClr val="tx1">
                    <a:lumMod val="65000"/>
                  </a:schemeClr>
                </a:solidFill>
              </a:rPr>
              <a:t>định</a:t>
            </a:r>
            <a:endParaRPr lang="en-US" altLang="en-US" sz="2800" dirty="0">
              <a:solidFill>
                <a:schemeClr val="tx1">
                  <a:lumMod val="65000"/>
                </a:schemeClr>
              </a:solidFill>
            </a:endParaRPr>
          </a:p>
          <a:p>
            <a:pPr lvl="1" eaLnBrk="1" hangingPunct="1">
              <a:defRPr/>
            </a:pPr>
            <a:r>
              <a:rPr lang="en-US" altLang="en-US" sz="2800" dirty="0" err="1">
                <a:solidFill>
                  <a:schemeClr val="tx1">
                    <a:lumMod val="65000"/>
                  </a:schemeClr>
                </a:solidFill>
              </a:rPr>
              <a:t>Chứng</a:t>
            </a:r>
            <a:r>
              <a:rPr lang="en-US" altLang="en-US" sz="28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2800" dirty="0" err="1">
                <a:solidFill>
                  <a:schemeClr val="tx1">
                    <a:lumMod val="65000"/>
                  </a:schemeClr>
                </a:solidFill>
              </a:rPr>
              <a:t>cứ</a:t>
            </a:r>
            <a:endParaRPr lang="en-US" altLang="en-US" sz="28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102CF380-8DFF-46FF-9883-9FBA2F6568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Lý lẽ cho việc dùng </a:t>
            </a:r>
            <a:r>
              <a:rPr lang="vi-VN" altLang="en-US" sz="3200"/>
              <a:t>kháng sinh </a:t>
            </a:r>
            <a:r>
              <a:rPr lang="en-US" altLang="en-US" sz="3200"/>
              <a:t>(KS) </a:t>
            </a:r>
            <a:r>
              <a:rPr lang="vi-VN" altLang="en-US" sz="3200"/>
              <a:t>đường hít</a:t>
            </a:r>
            <a:r>
              <a:rPr lang="en-US" altLang="en-US" sz="3200"/>
              <a:t>: </a:t>
            </a:r>
            <a:br>
              <a:rPr lang="en-US" altLang="en-US" sz="3200"/>
            </a:br>
            <a:r>
              <a:rPr lang="en-US" altLang="en-US" sz="3200">
                <a:solidFill>
                  <a:srgbClr val="FFFF00"/>
                </a:solidFill>
              </a:rPr>
              <a:t>tăng liều không phải giải pháp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73140F5C-9E9E-49B7-A13A-6DB2927AB88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381000" y="1825625"/>
            <a:ext cx="5638800" cy="2816225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Tần</a:t>
            </a:r>
            <a:r>
              <a:rPr lang="en-US" altLang="en-US" dirty="0"/>
              <a:t> </a:t>
            </a:r>
            <a:r>
              <a:rPr lang="en-US" altLang="en-US" dirty="0" err="1"/>
              <a:t>suất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tác</a:t>
            </a:r>
            <a:r>
              <a:rPr lang="en-US" altLang="en-US" dirty="0"/>
              <a:t> </a:t>
            </a:r>
            <a:r>
              <a:rPr lang="en-US" altLang="en-US" dirty="0" err="1"/>
              <a:t>nhân</a:t>
            </a:r>
            <a:r>
              <a:rPr lang="en-US" altLang="en-US" dirty="0"/>
              <a:t> </a:t>
            </a:r>
            <a:r>
              <a:rPr lang="en-US" altLang="en-US" dirty="0" err="1"/>
              <a:t>kháng</a:t>
            </a:r>
            <a:r>
              <a:rPr lang="en-US" altLang="en-US" dirty="0"/>
              <a:t> </a:t>
            </a:r>
            <a:r>
              <a:rPr lang="en-US" altLang="en-US" dirty="0" err="1"/>
              <a:t>thuốc</a:t>
            </a:r>
            <a:r>
              <a:rPr lang="en-US" altLang="en-US" dirty="0"/>
              <a:t> </a:t>
            </a:r>
            <a:r>
              <a:rPr lang="en-US" altLang="en-US" dirty="0" err="1"/>
              <a:t>ngày</a:t>
            </a:r>
            <a:r>
              <a:rPr lang="en-US" altLang="en-US" dirty="0"/>
              <a:t> </a:t>
            </a:r>
            <a:r>
              <a:rPr lang="en-US" altLang="en-US" dirty="0" err="1"/>
              <a:t>càng</a:t>
            </a:r>
            <a:r>
              <a:rPr lang="en-US" altLang="en-US" dirty="0"/>
              <a:t> </a:t>
            </a:r>
            <a:r>
              <a:rPr lang="en-US" altLang="en-US" dirty="0" err="1"/>
              <a:t>tăng</a:t>
            </a:r>
            <a:r>
              <a:rPr lang="en-US" altLang="en-US" dirty="0"/>
              <a:t>, MIC </a:t>
            </a:r>
            <a:r>
              <a:rPr lang="en-US" altLang="en-US" dirty="0" err="1"/>
              <a:t>cao</a:t>
            </a:r>
            <a:endParaRPr lang="en-US" altLang="en-US" dirty="0"/>
          </a:p>
          <a:p>
            <a:pPr eaLnBrk="1" hangingPunct="1"/>
            <a:r>
              <a:rPr lang="en-US" altLang="en-US" dirty="0" err="1"/>
              <a:t>Nồng</a:t>
            </a:r>
            <a:r>
              <a:rPr lang="en-US" altLang="en-US" dirty="0"/>
              <a:t> </a:t>
            </a:r>
            <a:r>
              <a:rPr lang="en-US" altLang="en-US" dirty="0" err="1"/>
              <a:t>độ</a:t>
            </a:r>
            <a:r>
              <a:rPr lang="en-US" altLang="en-US" dirty="0"/>
              <a:t> </a:t>
            </a:r>
            <a:r>
              <a:rPr lang="en-US" altLang="en-US" dirty="0" err="1"/>
              <a:t>kháng</a:t>
            </a:r>
            <a:r>
              <a:rPr lang="en-US" altLang="en-US" dirty="0"/>
              <a:t> </a:t>
            </a:r>
            <a:r>
              <a:rPr lang="en-US" altLang="en-US" dirty="0" err="1"/>
              <a:t>sinh</a:t>
            </a:r>
            <a:r>
              <a:rPr lang="en-US" altLang="en-US" dirty="0"/>
              <a:t> </a:t>
            </a:r>
            <a:r>
              <a:rPr lang="en-US" altLang="en-US" dirty="0" err="1"/>
              <a:t>lớp</a:t>
            </a:r>
            <a:r>
              <a:rPr lang="en-US" altLang="en-US" dirty="0"/>
              <a:t> </a:t>
            </a:r>
            <a:r>
              <a:rPr lang="en-US" altLang="en-US" dirty="0" err="1"/>
              <a:t>dịch</a:t>
            </a:r>
            <a:r>
              <a:rPr lang="en-US" altLang="en-US" dirty="0"/>
              <a:t> </a:t>
            </a:r>
            <a:r>
              <a:rPr lang="en-US" altLang="en-US" dirty="0" err="1"/>
              <a:t>lót</a:t>
            </a:r>
            <a:r>
              <a:rPr lang="en-US" altLang="en-US" dirty="0"/>
              <a:t>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/>
              <a:t>mô</a:t>
            </a:r>
            <a:r>
              <a:rPr lang="en-US" altLang="en-US" dirty="0"/>
              <a:t> </a:t>
            </a:r>
            <a:r>
              <a:rPr lang="en-US" altLang="en-US" dirty="0" err="1"/>
              <a:t>cao</a:t>
            </a:r>
            <a:r>
              <a:rPr lang="en-US" altLang="en-US" dirty="0"/>
              <a:t> t</a:t>
            </a:r>
            <a:r>
              <a:rPr lang="vi-VN" altLang="en-US" dirty="0"/>
              <a:t>ư</a:t>
            </a:r>
            <a:r>
              <a:rPr lang="en-US" altLang="en-US" dirty="0" err="1"/>
              <a:t>ơng</a:t>
            </a:r>
            <a:r>
              <a:rPr lang="en-US" altLang="en-US" dirty="0"/>
              <a:t> </a:t>
            </a:r>
            <a:r>
              <a:rPr lang="en-US" altLang="en-US" dirty="0" err="1"/>
              <a:t>ứng</a:t>
            </a:r>
            <a:r>
              <a:rPr lang="en-US" altLang="en-US" dirty="0"/>
              <a:t> </a:t>
            </a:r>
            <a:r>
              <a:rPr lang="en-US" altLang="en-US" dirty="0" err="1"/>
              <a:t>hiệu</a:t>
            </a:r>
            <a:r>
              <a:rPr lang="en-US" altLang="en-US" dirty="0"/>
              <a:t> </a:t>
            </a:r>
            <a:r>
              <a:rPr lang="en-US" altLang="en-US" dirty="0" err="1"/>
              <a:t>quả</a:t>
            </a:r>
            <a:r>
              <a:rPr lang="en-US" altLang="en-US" dirty="0"/>
              <a:t> </a:t>
            </a:r>
            <a:r>
              <a:rPr lang="en-US" altLang="en-US" dirty="0" err="1"/>
              <a:t>điều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giảm</a:t>
            </a:r>
            <a:r>
              <a:rPr lang="en-US" altLang="en-US" dirty="0"/>
              <a:t> </a:t>
            </a:r>
            <a:r>
              <a:rPr lang="en-US" altLang="en-US" dirty="0" err="1"/>
              <a:t>thiểu</a:t>
            </a:r>
            <a:r>
              <a:rPr lang="en-US" altLang="en-US" dirty="0"/>
              <a:t> </a:t>
            </a:r>
            <a:r>
              <a:rPr lang="en-US" altLang="en-US" dirty="0" err="1"/>
              <a:t>đề</a:t>
            </a:r>
            <a:r>
              <a:rPr lang="en-US" altLang="en-US" dirty="0"/>
              <a:t> </a:t>
            </a:r>
            <a:r>
              <a:rPr lang="en-US" altLang="en-US" dirty="0" err="1"/>
              <a:t>kháng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11268" name="Content Placeholder 1">
            <a:extLst>
              <a:ext uri="{FF2B5EF4-FFF2-40B4-BE49-F238E27FC236}">
                <a16:creationId xmlns:a16="http://schemas.microsoft.com/office/drawing/2014/main" id="{E89B13CA-C095-4F7A-8CEF-702F3C498C24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366180" y="1604433"/>
            <a:ext cx="4995332" cy="3649133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KS </a:t>
            </a:r>
            <a:r>
              <a:rPr lang="en-US" altLang="en-US" dirty="0" err="1"/>
              <a:t>thâm</a:t>
            </a:r>
            <a:r>
              <a:rPr lang="en-US" altLang="en-US" dirty="0"/>
              <a:t> </a:t>
            </a:r>
            <a:r>
              <a:rPr lang="en-US" altLang="en-US" dirty="0" err="1"/>
              <a:t>nhập</a:t>
            </a:r>
            <a:r>
              <a:rPr lang="en-US" altLang="en-US" dirty="0"/>
              <a:t> </a:t>
            </a:r>
            <a:r>
              <a:rPr lang="en-US" altLang="en-US" dirty="0" err="1"/>
              <a:t>mô</a:t>
            </a:r>
            <a:r>
              <a:rPr lang="en-US" altLang="en-US" dirty="0"/>
              <a:t> </a:t>
            </a:r>
            <a:r>
              <a:rPr lang="en-US" altLang="en-US" dirty="0" err="1"/>
              <a:t>phổi</a:t>
            </a:r>
            <a:r>
              <a:rPr lang="en-US" altLang="en-US" dirty="0"/>
              <a:t> </a:t>
            </a:r>
            <a:r>
              <a:rPr lang="en-US" altLang="en-US" dirty="0" err="1"/>
              <a:t>kém</a:t>
            </a:r>
            <a:r>
              <a:rPr lang="en-US" altLang="en-US" dirty="0"/>
              <a:t> (</a:t>
            </a:r>
            <a:r>
              <a:rPr lang="en-US" altLang="en-US" dirty="0" err="1"/>
              <a:t>aminoglucosid</a:t>
            </a:r>
            <a:r>
              <a:rPr lang="en-US" altLang="en-US" dirty="0"/>
              <a:t>, colistin…)</a:t>
            </a:r>
          </a:p>
          <a:p>
            <a:pPr eaLnBrk="1" hangingPunct="1"/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</a:t>
            </a:r>
            <a:r>
              <a:rPr lang="en-US" altLang="en-US" dirty="0" err="1"/>
              <a:t>kháng</a:t>
            </a:r>
            <a:r>
              <a:rPr lang="en-US" altLang="en-US" dirty="0"/>
              <a:t> </a:t>
            </a:r>
            <a:r>
              <a:rPr lang="en-US" altLang="en-US" dirty="0" err="1"/>
              <a:t>sinh</a:t>
            </a:r>
            <a:r>
              <a:rPr lang="en-US" altLang="en-US" dirty="0"/>
              <a:t> </a:t>
            </a:r>
            <a:r>
              <a:rPr lang="en-US" altLang="en-US" dirty="0" err="1"/>
              <a:t>tăng</a:t>
            </a:r>
            <a:r>
              <a:rPr lang="en-US" altLang="en-US" dirty="0"/>
              <a:t> </a:t>
            </a:r>
            <a:r>
              <a:rPr lang="en-US" altLang="en-US" dirty="0" err="1"/>
              <a:t>liều</a:t>
            </a:r>
            <a:r>
              <a:rPr lang="en-US" altLang="en-US" dirty="0"/>
              <a:t> </a:t>
            </a:r>
            <a:r>
              <a:rPr lang="en-US" altLang="en-US" dirty="0" err="1"/>
              <a:t>gây</a:t>
            </a:r>
            <a:r>
              <a:rPr lang="en-US" altLang="en-US" dirty="0"/>
              <a:t> </a:t>
            </a:r>
            <a:r>
              <a:rPr lang="en-US" altLang="en-US" dirty="0" err="1"/>
              <a:t>tăng</a:t>
            </a:r>
            <a:r>
              <a:rPr lang="en-US" altLang="en-US" dirty="0"/>
              <a:t> </a:t>
            </a:r>
            <a:r>
              <a:rPr lang="en-US" altLang="en-US" dirty="0" err="1"/>
              <a:t>độc</a:t>
            </a:r>
            <a:r>
              <a:rPr lang="en-US" altLang="en-US" dirty="0"/>
              <a:t> </a:t>
            </a:r>
            <a:r>
              <a:rPr lang="en-US" altLang="en-US" dirty="0" err="1"/>
              <a:t>tính</a:t>
            </a:r>
            <a:r>
              <a:rPr lang="en-US" altLang="en-US" dirty="0"/>
              <a:t> (</a:t>
            </a:r>
            <a:r>
              <a:rPr lang="en-US" altLang="en-US" dirty="0" err="1"/>
              <a:t>thận</a:t>
            </a:r>
            <a:r>
              <a:rPr lang="en-US" altLang="en-US" dirty="0"/>
              <a:t>, </a:t>
            </a:r>
            <a:r>
              <a:rPr lang="en-US" altLang="en-US" dirty="0" err="1"/>
              <a:t>tăng</a:t>
            </a:r>
            <a:r>
              <a:rPr lang="en-US" altLang="en-US" dirty="0"/>
              <a:t> </a:t>
            </a:r>
            <a:r>
              <a:rPr lang="en-US" altLang="en-US" dirty="0" err="1"/>
              <a:t>phơi</a:t>
            </a:r>
            <a:r>
              <a:rPr lang="en-US" altLang="en-US" dirty="0"/>
              <a:t> </a:t>
            </a:r>
            <a:r>
              <a:rPr lang="en-US" altLang="en-US" dirty="0" err="1"/>
              <a:t>nhiễm</a:t>
            </a:r>
            <a:r>
              <a:rPr lang="en-US" altLang="en-US" dirty="0"/>
              <a:t> </a:t>
            </a:r>
            <a:r>
              <a:rPr lang="en-US" altLang="en-US" dirty="0" err="1"/>
              <a:t>toàn</a:t>
            </a:r>
            <a:r>
              <a:rPr lang="en-US" altLang="en-US" dirty="0"/>
              <a:t> </a:t>
            </a:r>
            <a:r>
              <a:rPr lang="en-US" altLang="en-US" dirty="0" err="1"/>
              <a:t>thân</a:t>
            </a:r>
            <a:r>
              <a:rPr lang="en-US" altLang="en-US" dirty="0"/>
              <a:t> </a:t>
            </a:r>
            <a:r>
              <a:rPr lang="en-US" altLang="en-US" dirty="0">
                <a:sym typeface="Wingdings" panose="05000000000000000000" pitchFamily="2" charset="2"/>
              </a:rPr>
              <a:t> </a:t>
            </a:r>
            <a:r>
              <a:rPr lang="en-US" altLang="en-US" dirty="0" err="1"/>
              <a:t>tăng</a:t>
            </a:r>
            <a:r>
              <a:rPr lang="en-US" altLang="en-US" dirty="0"/>
              <a:t> Clostridium </a:t>
            </a:r>
            <a:r>
              <a:rPr lang="en-US" altLang="en-US" dirty="0" err="1"/>
              <a:t>đề</a:t>
            </a:r>
            <a:r>
              <a:rPr lang="en-US" altLang="en-US" dirty="0"/>
              <a:t> </a:t>
            </a:r>
            <a:r>
              <a:rPr lang="en-US" altLang="en-US" dirty="0" err="1"/>
              <a:t>kháng</a:t>
            </a:r>
            <a:r>
              <a:rPr lang="en-US" altLang="en-US" dirty="0"/>
              <a:t> </a:t>
            </a:r>
            <a:r>
              <a:rPr lang="en-US" altLang="en-US" dirty="0" err="1"/>
              <a:t>kháng</a:t>
            </a:r>
            <a:r>
              <a:rPr lang="en-US" altLang="en-US" dirty="0"/>
              <a:t> </a:t>
            </a:r>
            <a:r>
              <a:rPr lang="en-US" altLang="en-US" dirty="0" err="1"/>
              <a:t>sinh</a:t>
            </a:r>
            <a:r>
              <a:rPr lang="en-US" altLang="en-US" dirty="0"/>
              <a:t>)</a:t>
            </a:r>
          </a:p>
          <a:p>
            <a:endParaRPr lang="en-US" altLang="en-US" dirty="0"/>
          </a:p>
        </p:txBody>
      </p:sp>
      <p:sp>
        <p:nvSpPr>
          <p:cNvPr id="11269" name="TextBox 3">
            <a:extLst>
              <a:ext uri="{FF2B5EF4-FFF2-40B4-BE49-F238E27FC236}">
                <a16:creationId xmlns:a16="http://schemas.microsoft.com/office/drawing/2014/main" id="{F492F783-5AA3-4E9D-BF86-DE93DBB87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5969000"/>
            <a:ext cx="4589463" cy="830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" panose="02020603050405020304" pitchFamily="18" charset="0"/>
              </a:rPr>
              <a:t>Palmer, Curr Opin Pulm Med. 2015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" panose="02020603050405020304" pitchFamily="18" charset="0"/>
              </a:rPr>
              <a:t>Kollef Chest 2017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1411459A-F9AA-40F2-8C7B-A6C1D5344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29075"/>
            <a:ext cx="4373563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D659A7-760C-4AC6-A9D7-7DC03654D090}"/>
              </a:ext>
            </a:extLst>
          </p:cNvPr>
          <p:cNvSpPr/>
          <p:nvPr/>
        </p:nvSpPr>
        <p:spPr>
          <a:xfrm>
            <a:off x="3100388" y="3917950"/>
            <a:ext cx="990600" cy="2940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>
            <a:extLst>
              <a:ext uri="{FF2B5EF4-FFF2-40B4-BE49-F238E27FC236}">
                <a16:creationId xmlns:a16="http://schemas.microsoft.com/office/drawing/2014/main" id="{C5C584B8-EEE7-4E17-A1F8-C7B378AE1A49}"/>
              </a:ext>
            </a:extLst>
          </p:cNvPr>
          <p:cNvSpPr txBox="1">
            <a:spLocks/>
          </p:cNvSpPr>
          <p:nvPr/>
        </p:nvSpPr>
        <p:spPr bwMode="auto">
          <a:xfrm>
            <a:off x="482717" y="1071562"/>
            <a:ext cx="1104183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Các</a:t>
            </a:r>
            <a:r>
              <a:rPr lang="en-US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NKBV </a:t>
            </a:r>
            <a:r>
              <a:rPr lang="en-US" alt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và</a:t>
            </a:r>
            <a:r>
              <a:rPr lang="en-US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vi </a:t>
            </a:r>
            <a:r>
              <a:rPr lang="en-US" alt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khuẩn</a:t>
            </a:r>
            <a:r>
              <a:rPr lang="en-US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gây</a:t>
            </a:r>
            <a:r>
              <a:rPr lang="en-US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bệnh</a:t>
            </a:r>
            <a:r>
              <a:rPr lang="en-US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thường</a:t>
            </a:r>
            <a:r>
              <a:rPr lang="en-US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gặp</a:t>
            </a:r>
            <a:r>
              <a:rPr lang="en-US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trên</a:t>
            </a:r>
            <a:r>
              <a:rPr lang="en-US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người</a:t>
            </a:r>
            <a:r>
              <a:rPr lang="en-US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bệnh</a:t>
            </a:r>
            <a:r>
              <a:rPr lang="en-US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nằm</a:t>
            </a:r>
            <a:r>
              <a:rPr lang="en-US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tại</a:t>
            </a:r>
            <a:r>
              <a:rPr lang="en-US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đơn</a:t>
            </a:r>
            <a:r>
              <a:rPr lang="en-US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vị</a:t>
            </a:r>
            <a:r>
              <a:rPr lang="en-US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ICU</a:t>
            </a:r>
          </a:p>
        </p:txBody>
      </p:sp>
      <p:sp>
        <p:nvSpPr>
          <p:cNvPr id="80898" name="Rectangle 7">
            <a:extLst>
              <a:ext uri="{FF2B5EF4-FFF2-40B4-BE49-F238E27FC236}">
                <a16:creationId xmlns:a16="http://schemas.microsoft.com/office/drawing/2014/main" id="{B6ED247E-C5FD-45F0-B374-9BBF41F30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graphicFrame>
        <p:nvGraphicFramePr>
          <p:cNvPr id="80899" name="Object 6">
            <a:extLst>
              <a:ext uri="{FF2B5EF4-FFF2-40B4-BE49-F238E27FC236}">
                <a16:creationId xmlns:a16="http://schemas.microsoft.com/office/drawing/2014/main" id="{3CA4F77A-0AD8-4328-BB15-524531A4D9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9444190"/>
              </p:ext>
            </p:extLst>
          </p:nvPr>
        </p:nvGraphicFramePr>
        <p:xfrm>
          <a:off x="1735017" y="1673225"/>
          <a:ext cx="4465637" cy="405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Chart" r:id="rId4" imgW="0" imgH="0" progId="Excel.Chart.8">
                  <p:embed/>
                </p:oleObj>
              </mc:Choice>
              <mc:Fallback>
                <p:oleObj name="Chart" r:id="rId4" imgW="0" imgH="0" progId="Excel.Chart.8">
                  <p:embed/>
                  <p:pic>
                    <p:nvPicPr>
                      <p:cNvPr id="80899" name="Object 6">
                        <a:extLst>
                          <a:ext uri="{FF2B5EF4-FFF2-40B4-BE49-F238E27FC236}">
                            <a16:creationId xmlns:a16="http://schemas.microsoft.com/office/drawing/2014/main" id="{3CA4F77A-0AD8-4328-BB15-524531A4D91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017" y="1673225"/>
                        <a:ext cx="4465637" cy="405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0" name="Rectangle 8">
            <a:extLst>
              <a:ext uri="{FF2B5EF4-FFF2-40B4-BE49-F238E27FC236}">
                <a16:creationId xmlns:a16="http://schemas.microsoft.com/office/drawing/2014/main" id="{808B16BB-E06A-4D82-AB18-C039089DD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538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80901" name="TextBox 7">
            <a:extLst>
              <a:ext uri="{FF2B5EF4-FFF2-40B4-BE49-F238E27FC236}">
                <a16:creationId xmlns:a16="http://schemas.microsoft.com/office/drawing/2014/main" id="{0B4CC686-5D49-46C1-89CD-04361420A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6226" y="5788025"/>
            <a:ext cx="45831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 err="1">
                <a:latin typeface="Times New Roman" panose="02020603050405020304" pitchFamily="18" charset="0"/>
              </a:rPr>
              <a:t>Các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loại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nhiễm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khuẩn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bệnh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viện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thường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gặp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là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viêm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phổi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thở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máy</a:t>
            </a:r>
            <a:r>
              <a:rPr lang="en-US" altLang="en-US" sz="1600" dirty="0">
                <a:latin typeface="Times New Roman" panose="02020603050405020304" pitchFamily="18" charset="0"/>
              </a:rPr>
              <a:t>, </a:t>
            </a:r>
            <a:r>
              <a:rPr lang="en-US" altLang="en-US" sz="1600" dirty="0" err="1">
                <a:latin typeface="Times New Roman" panose="02020603050405020304" pitchFamily="18" charset="0"/>
              </a:rPr>
              <a:t>nhiễm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khuẩn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huyết</a:t>
            </a:r>
            <a:r>
              <a:rPr lang="en-US" altLang="en-US" sz="1600" dirty="0">
                <a:latin typeface="Times New Roman" panose="02020603050405020304" pitchFamily="18" charset="0"/>
              </a:rPr>
              <a:t>, </a:t>
            </a:r>
            <a:r>
              <a:rPr lang="en-US" altLang="en-US" sz="1600" dirty="0" err="1">
                <a:latin typeface="Times New Roman" panose="02020603050405020304" pitchFamily="18" charset="0"/>
              </a:rPr>
              <a:t>viêm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phổi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không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thở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máy</a:t>
            </a:r>
            <a:endParaRPr lang="en-US" altLang="en-US" sz="16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80903" name="Object 3">
            <a:extLst>
              <a:ext uri="{FF2B5EF4-FFF2-40B4-BE49-F238E27FC236}">
                <a16:creationId xmlns:a16="http://schemas.microsoft.com/office/drawing/2014/main" id="{601BB96D-A392-4729-BCFB-4AFCD0C042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5893218"/>
              </p:ext>
            </p:extLst>
          </p:nvPr>
        </p:nvGraphicFramePr>
        <p:xfrm>
          <a:off x="6373814" y="1673226"/>
          <a:ext cx="4294187" cy="404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r:id="rId6" imgW="4291956" imgH="4048095" progId="Excel.Chart.8">
                  <p:embed/>
                </p:oleObj>
              </mc:Choice>
              <mc:Fallback>
                <p:oleObj r:id="rId6" imgW="4291956" imgH="4048095" progId="Excel.Chart.8">
                  <p:embed/>
                  <p:pic>
                    <p:nvPicPr>
                      <p:cNvPr id="80903" name="Object 3">
                        <a:extLst>
                          <a:ext uri="{FF2B5EF4-FFF2-40B4-BE49-F238E27FC236}">
                            <a16:creationId xmlns:a16="http://schemas.microsoft.com/office/drawing/2014/main" id="{601BB96D-A392-4729-BCFB-4AFCD0C042F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3814" y="1673226"/>
                        <a:ext cx="4294187" cy="404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4" name="TextBox 7">
            <a:extLst>
              <a:ext uri="{FF2B5EF4-FFF2-40B4-BE49-F238E27FC236}">
                <a16:creationId xmlns:a16="http://schemas.microsoft.com/office/drawing/2014/main" id="{52F95935-6948-4453-934A-8801789FC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8226" y="5786438"/>
            <a:ext cx="454977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 err="1">
                <a:latin typeface="Times New Roman" panose="02020603050405020304" pitchFamily="18" charset="0"/>
              </a:rPr>
              <a:t>Đa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số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nhiễm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khuẩn</a:t>
            </a:r>
            <a:r>
              <a:rPr lang="en-US" altLang="en-US" sz="1600" dirty="0">
                <a:latin typeface="Times New Roman" panose="02020603050405020304" pitchFamily="18" charset="0"/>
              </a:rPr>
              <a:t> do vi </a:t>
            </a:r>
            <a:r>
              <a:rPr lang="en-US" altLang="en-US" sz="1600" dirty="0" err="1">
                <a:latin typeface="Times New Roman" panose="02020603050405020304" pitchFamily="18" charset="0"/>
              </a:rPr>
              <a:t>khuẩn</a:t>
            </a:r>
            <a:r>
              <a:rPr lang="en-US" altLang="en-US" sz="1600" dirty="0">
                <a:latin typeface="Times New Roman" panose="02020603050405020304" pitchFamily="18" charset="0"/>
              </a:rPr>
              <a:t> gram </a:t>
            </a:r>
            <a:r>
              <a:rPr lang="en-US" altLang="en-US" sz="1600" dirty="0" err="1">
                <a:latin typeface="Times New Roman" panose="02020603050405020304" pitchFamily="18" charset="0"/>
              </a:rPr>
              <a:t>âm</a:t>
            </a:r>
            <a:r>
              <a:rPr lang="en-US" altLang="en-US" sz="1600" dirty="0">
                <a:latin typeface="Times New Roman" panose="02020603050405020304" pitchFamily="18" charset="0"/>
              </a:rPr>
              <a:t>, </a:t>
            </a:r>
            <a:r>
              <a:rPr lang="en-US" altLang="en-US" sz="1600" dirty="0" err="1">
                <a:latin typeface="Times New Roman" panose="02020603050405020304" pitchFamily="18" charset="0"/>
              </a:rPr>
              <a:t>trong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đó</a:t>
            </a:r>
            <a:r>
              <a:rPr lang="en-US" altLang="en-US" sz="1600" dirty="0">
                <a:latin typeface="Times New Roman" panose="02020603050405020304" pitchFamily="18" charset="0"/>
              </a:rPr>
              <a:t> 4 </a:t>
            </a:r>
            <a:r>
              <a:rPr lang="en-US" altLang="en-US" sz="1600" dirty="0" err="1">
                <a:latin typeface="Times New Roman" panose="02020603050405020304" pitchFamily="18" charset="0"/>
              </a:rPr>
              <a:t>loại</a:t>
            </a:r>
            <a:r>
              <a:rPr lang="en-US" altLang="en-US" sz="1600" dirty="0">
                <a:latin typeface="Times New Roman" panose="02020603050405020304" pitchFamily="18" charset="0"/>
              </a:rPr>
              <a:t> vi </a:t>
            </a:r>
            <a:r>
              <a:rPr lang="en-US" altLang="en-US" sz="1600" dirty="0" err="1">
                <a:latin typeface="Times New Roman" panose="02020603050405020304" pitchFamily="18" charset="0"/>
              </a:rPr>
              <a:t>khuẩn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thường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gặp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theo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thứ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tự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là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i="1" dirty="0">
                <a:latin typeface="Times New Roman" panose="02020603050405020304" pitchFamily="18" charset="0"/>
              </a:rPr>
              <a:t>Acinetobacter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spp</a:t>
            </a:r>
            <a:r>
              <a:rPr lang="en-US" altLang="en-US" sz="1600" i="1" dirty="0">
                <a:latin typeface="Times New Roman" panose="02020603050405020304" pitchFamily="18" charset="0"/>
              </a:rPr>
              <a:t>, Klebsiella pneumonia, Pseudomonas aeruginosa, E. coli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AF226-09A8-4D70-8FEE-EFA71E76C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54" y="351587"/>
            <a:ext cx="10515600" cy="714376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Verdana" pitchFamily="34" charset="0"/>
                <a:cs typeface="Times New Roman" pitchFamily="18" charset="0"/>
              </a:rPr>
              <a:t>Các</a:t>
            </a:r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Verdana" pitchFamily="34" charset="0"/>
                <a:cs typeface="Times New Roman" pitchFamily="18" charset="0"/>
              </a:rPr>
              <a:t>đặc</a:t>
            </a:r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Verdana" pitchFamily="34" charset="0"/>
                <a:cs typeface="Times New Roman" pitchFamily="18" charset="0"/>
              </a:rPr>
              <a:t>điểm</a:t>
            </a:r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Verdana" pitchFamily="34" charset="0"/>
                <a:cs typeface="Times New Roman" pitchFamily="18" charset="0"/>
              </a:rPr>
              <a:t>về</a:t>
            </a:r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Verdana" pitchFamily="34" charset="0"/>
                <a:cs typeface="Times New Roman" pitchFamily="18" charset="0"/>
              </a:rPr>
              <a:t> NKBV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4AC7C-EAB8-4B94-8FBB-A5390ADF2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5190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0ABB913A-8E2C-409E-A62C-EC58695BAB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1" y="609601"/>
            <a:ext cx="10131425" cy="833438"/>
          </a:xfrm>
        </p:spPr>
        <p:txBody>
          <a:bodyPr/>
          <a:lstStyle/>
          <a:p>
            <a:r>
              <a:rPr lang="en-US" altLang="en-US" dirty="0" err="1"/>
              <a:t>Chuyển</a:t>
            </a:r>
            <a:r>
              <a:rPr lang="en-US" altLang="en-US" dirty="0"/>
              <a:t> </a:t>
            </a:r>
            <a:r>
              <a:rPr lang="en-US" altLang="en-US" dirty="0" err="1"/>
              <a:t>hóa</a:t>
            </a:r>
            <a:r>
              <a:rPr lang="en-US" altLang="en-US" dirty="0"/>
              <a:t> </a:t>
            </a:r>
            <a:r>
              <a:rPr lang="en-US" altLang="en-US" dirty="0" err="1"/>
              <a:t>thuốc</a:t>
            </a:r>
            <a:r>
              <a:rPr lang="en-US" altLang="en-US" dirty="0"/>
              <a:t> </a:t>
            </a:r>
            <a:r>
              <a:rPr lang="en-US" altLang="en-US" dirty="0" err="1"/>
              <a:t>hít</a:t>
            </a:r>
            <a:endParaRPr lang="en-US" altLang="en-US" dirty="0"/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E245FAA2-17BE-4390-BDE0-C745E18FD4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3316" name="Picture 3">
            <a:extLst>
              <a:ext uri="{FF2B5EF4-FFF2-40B4-BE49-F238E27FC236}">
                <a16:creationId xmlns:a16="http://schemas.microsoft.com/office/drawing/2014/main" id="{03D3C09C-F1CF-44A2-9C1B-CF642F58B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443038"/>
            <a:ext cx="613410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4">
            <a:extLst>
              <a:ext uri="{FF2B5EF4-FFF2-40B4-BE49-F238E27FC236}">
                <a16:creationId xmlns:a16="http://schemas.microsoft.com/office/drawing/2014/main" id="{4332AE5E-17E3-4A16-9E4F-7B3162678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550" y="6470650"/>
            <a:ext cx="4997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Kollef Chest 2017; De Pablo Annals Trans Med 2017</a:t>
            </a:r>
          </a:p>
        </p:txBody>
      </p:sp>
      <p:pic>
        <p:nvPicPr>
          <p:cNvPr id="13318" name="Picture 5">
            <a:extLst>
              <a:ext uri="{FF2B5EF4-FFF2-40B4-BE49-F238E27FC236}">
                <a16:creationId xmlns:a16="http://schemas.microsoft.com/office/drawing/2014/main" id="{52A0DEF5-32AC-44B7-8884-5F6B19442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3038"/>
            <a:ext cx="5257800" cy="488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63B4FB8E-865C-4467-BF8B-86180CBEAB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332" y="155046"/>
            <a:ext cx="10131425" cy="1456267"/>
          </a:xfrm>
        </p:spPr>
        <p:txBody>
          <a:bodyPr/>
          <a:lstStyle/>
          <a:p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bố</a:t>
            </a:r>
            <a:r>
              <a:rPr lang="en-US" altLang="en-US" dirty="0"/>
              <a:t> </a:t>
            </a:r>
            <a:r>
              <a:rPr lang="en-US" altLang="en-US" dirty="0" err="1"/>
              <a:t>thuốc</a:t>
            </a:r>
            <a:r>
              <a:rPr lang="en-US" altLang="en-US" dirty="0"/>
              <a:t> đ</a:t>
            </a:r>
            <a:r>
              <a:rPr lang="vi-VN" altLang="en-US" dirty="0"/>
              <a:t>ư</a:t>
            </a:r>
            <a:r>
              <a:rPr lang="en-US" altLang="en-US" dirty="0" err="1"/>
              <a:t>ờng</a:t>
            </a:r>
            <a:r>
              <a:rPr lang="en-US" altLang="en-US" dirty="0"/>
              <a:t> </a:t>
            </a:r>
            <a:r>
              <a:rPr lang="en-US" altLang="en-US" dirty="0" err="1"/>
              <a:t>tiêm</a:t>
            </a:r>
            <a:r>
              <a:rPr lang="en-US" altLang="en-US" dirty="0"/>
              <a:t> TM </a:t>
            </a:r>
            <a:r>
              <a:rPr lang="en-US" altLang="en-US" dirty="0" err="1"/>
              <a:t>và</a:t>
            </a:r>
            <a:r>
              <a:rPr lang="en-US" altLang="en-US" dirty="0"/>
              <a:t> đ</a:t>
            </a:r>
            <a:r>
              <a:rPr lang="vi-VN" altLang="en-US" dirty="0"/>
              <a:t>ư</a:t>
            </a:r>
            <a:r>
              <a:rPr lang="en-US" altLang="en-US" dirty="0" err="1"/>
              <a:t>ờng</a:t>
            </a:r>
            <a:r>
              <a:rPr lang="en-US" altLang="en-US" dirty="0"/>
              <a:t> </a:t>
            </a:r>
            <a:r>
              <a:rPr lang="en-US" altLang="en-US" dirty="0" err="1"/>
              <a:t>hít</a:t>
            </a:r>
            <a:r>
              <a:rPr lang="en-US" altLang="en-US" dirty="0"/>
              <a:t> </a:t>
            </a:r>
            <a:r>
              <a:rPr lang="en-US" altLang="en-US" dirty="0" err="1"/>
              <a:t>theo</a:t>
            </a:r>
            <a:r>
              <a:rPr lang="en-US" altLang="en-US" dirty="0"/>
              <a:t> </a:t>
            </a:r>
            <a:r>
              <a:rPr lang="en-US" altLang="en-US" dirty="0" err="1"/>
              <a:t>chất</a:t>
            </a:r>
            <a:r>
              <a:rPr lang="en-US" altLang="en-US" dirty="0"/>
              <a:t> </a:t>
            </a:r>
            <a:r>
              <a:rPr lang="en-US" altLang="en-US" dirty="0" err="1"/>
              <a:t>đánh</a:t>
            </a:r>
            <a:r>
              <a:rPr lang="en-US" altLang="en-US" dirty="0"/>
              <a:t> </a:t>
            </a:r>
            <a:r>
              <a:rPr lang="en-US" altLang="en-US" dirty="0" err="1"/>
              <a:t>dấu</a:t>
            </a:r>
            <a:r>
              <a:rPr lang="en-US" altLang="en-US" dirty="0"/>
              <a:t> </a:t>
            </a:r>
            <a:r>
              <a:rPr lang="en-US" altLang="en-US" dirty="0" err="1"/>
              <a:t>phóng</a:t>
            </a:r>
            <a:r>
              <a:rPr lang="en-US" altLang="en-US" dirty="0"/>
              <a:t> </a:t>
            </a:r>
            <a:r>
              <a:rPr lang="en-US" altLang="en-US" dirty="0" err="1"/>
              <a:t>xạ</a:t>
            </a:r>
            <a:endParaRPr lang="en-US" altLang="en-US" dirty="0"/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F8E49FED-8C09-430B-899E-950789AA76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4340" name="Picture 1">
            <a:extLst>
              <a:ext uri="{FF2B5EF4-FFF2-40B4-BE49-F238E27FC236}">
                <a16:creationId xmlns:a16="http://schemas.microsoft.com/office/drawing/2014/main" id="{C7A51113-CB0C-4518-A228-5DCD18600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11313"/>
            <a:ext cx="9366250" cy="486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Box 2">
            <a:extLst>
              <a:ext uri="{FF2B5EF4-FFF2-40B4-BE49-F238E27FC236}">
                <a16:creationId xmlns:a16="http://schemas.microsoft.com/office/drawing/2014/main" id="{80088145-D19B-4E10-BD6B-B5C079075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6553200"/>
            <a:ext cx="4981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Dhanani Intensive Care Medicine Experiment 2018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68E58D94-D5A2-4E36-A1DF-76AECDD1BD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Nồng độ Tobra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9E1AFB86-0535-4421-A000-6C4420C07D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Đường phun/hít </a:t>
            </a:r>
          </a:p>
          <a:p>
            <a:r>
              <a:rPr lang="en-US" altLang="en-US"/>
              <a:t>Đ</a:t>
            </a:r>
            <a:r>
              <a:rPr lang="vi-VN" altLang="en-US"/>
              <a:t>ư</a:t>
            </a:r>
            <a:r>
              <a:rPr lang="en-US" altLang="en-US"/>
              <a:t>ờng tĩnh mạch</a:t>
            </a:r>
          </a:p>
        </p:txBody>
      </p:sp>
      <p:pic>
        <p:nvPicPr>
          <p:cNvPr id="15364" name="Picture 3">
            <a:extLst>
              <a:ext uri="{FF2B5EF4-FFF2-40B4-BE49-F238E27FC236}">
                <a16:creationId xmlns:a16="http://schemas.microsoft.com/office/drawing/2014/main" id="{B68FFA09-544B-4655-A25B-697425962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343400"/>
            <a:ext cx="773112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4">
            <a:extLst>
              <a:ext uri="{FF2B5EF4-FFF2-40B4-BE49-F238E27FC236}">
                <a16:creationId xmlns:a16="http://schemas.microsoft.com/office/drawing/2014/main" id="{400B3BE3-5C7F-4076-A4A4-F8410DAD1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0"/>
            <a:ext cx="76295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DE41497B-1DB1-4EDC-8116-FE20CD1CE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444500"/>
            <a:ext cx="8305800" cy="8382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200">
                <a:latin typeface="Calibri" panose="020F0502020204030204" pitchFamily="34" charset="0"/>
              </a:rPr>
              <a:t>Thuận lợi và hạn chế của </a:t>
            </a:r>
            <a:r>
              <a:rPr lang="vi-VN" altLang="en-US" sz="3200">
                <a:latin typeface="Calibri" panose="020F0502020204030204" pitchFamily="34" charset="0"/>
              </a:rPr>
              <a:t>kháng sinh đường hít</a:t>
            </a:r>
            <a:r>
              <a:rPr lang="en-US" altLang="en-US" sz="3200">
                <a:latin typeface="Calibri" panose="020F0502020204030204" pitchFamily="34" charset="0"/>
              </a:rPr>
              <a:t>?</a:t>
            </a:r>
            <a:br>
              <a:rPr lang="en-US" altLang="en-US" sz="3200">
                <a:latin typeface="Calibri" panose="020F0502020204030204" pitchFamily="34" charset="0"/>
              </a:rPr>
            </a:br>
            <a:endParaRPr lang="en-US" altLang="en-US" sz="3200"/>
          </a:p>
        </p:txBody>
      </p:sp>
      <p:sp>
        <p:nvSpPr>
          <p:cNvPr id="16387" name="Content Placeholder 3">
            <a:extLst>
              <a:ext uri="{FF2B5EF4-FFF2-40B4-BE49-F238E27FC236}">
                <a16:creationId xmlns:a16="http://schemas.microsoft.com/office/drawing/2014/main" id="{A0C116BF-CF86-4BCD-97E1-2144D810876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57200" y="1825625"/>
            <a:ext cx="5257800" cy="4351338"/>
          </a:xfrm>
        </p:spPr>
        <p:txBody>
          <a:bodyPr/>
          <a:lstStyle/>
          <a:p>
            <a:pPr eaLnBrk="1" hangingPunct="1"/>
            <a:r>
              <a:rPr lang="en-US" altLang="en-US" sz="3200"/>
              <a:t>Thuận lợi</a:t>
            </a:r>
          </a:p>
          <a:p>
            <a:pPr lvl="1" eaLnBrk="1" hangingPunct="1"/>
            <a:r>
              <a:rPr lang="en-US" altLang="en-US" sz="2800"/>
              <a:t>Nồng độ cao đường hô hấp</a:t>
            </a:r>
          </a:p>
          <a:p>
            <a:pPr lvl="1" eaLnBrk="1" hangingPunct="1"/>
            <a:r>
              <a:rPr lang="en-US" altLang="en-US" sz="2800"/>
              <a:t>Tránh tác dụng phụ toàn thân</a:t>
            </a:r>
          </a:p>
          <a:p>
            <a:pPr lvl="1" eaLnBrk="1" hangingPunct="1"/>
            <a:endParaRPr lang="en-US" altLang="en-US" sz="2800"/>
          </a:p>
          <a:p>
            <a:pPr lvl="1" eaLnBrk="1" hangingPunct="1"/>
            <a:r>
              <a:rPr lang="en-US" altLang="en-US" sz="2800"/>
              <a:t>Không xâm lấn</a:t>
            </a:r>
          </a:p>
        </p:txBody>
      </p:sp>
      <p:sp>
        <p:nvSpPr>
          <p:cNvPr id="16388" name="Content Placeholder 4">
            <a:extLst>
              <a:ext uri="{FF2B5EF4-FFF2-40B4-BE49-F238E27FC236}">
                <a16:creationId xmlns:a16="http://schemas.microsoft.com/office/drawing/2014/main" id="{B83ACAC2-A234-4A7B-9D0E-357A49F0ED8C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172200" y="1765300"/>
            <a:ext cx="5029200" cy="4648200"/>
          </a:xfrm>
        </p:spPr>
        <p:txBody>
          <a:bodyPr/>
          <a:lstStyle/>
          <a:p>
            <a:pPr eaLnBrk="1" hangingPunct="1"/>
            <a:r>
              <a:rPr lang="en-US" altLang="en-US" sz="3200"/>
              <a:t>Hạn chế</a:t>
            </a:r>
          </a:p>
          <a:p>
            <a:pPr lvl="1" eaLnBrk="1" hangingPunct="1"/>
            <a:r>
              <a:rPr lang="en-US" altLang="en-US" sz="2800"/>
              <a:t>Nồng độ thấp toàn thân</a:t>
            </a:r>
          </a:p>
          <a:p>
            <a:pPr lvl="1" eaLnBrk="1" hangingPunct="1"/>
            <a:r>
              <a:rPr lang="en-US" altLang="en-US" sz="2800"/>
              <a:t>Tác dụng phụ tại chỗ</a:t>
            </a:r>
          </a:p>
          <a:p>
            <a:pPr lvl="1" eaLnBrk="1" hangingPunct="1"/>
            <a:endParaRPr lang="en-US" altLang="en-US" sz="2800"/>
          </a:p>
          <a:p>
            <a:pPr lvl="1" eaLnBrk="1" hangingPunct="1"/>
            <a:r>
              <a:rPr lang="en-US" altLang="en-US" sz="2800"/>
              <a:t>Đắt tiền</a:t>
            </a:r>
          </a:p>
          <a:p>
            <a:pPr lvl="1" eaLnBrk="1" hangingPunct="1"/>
            <a:r>
              <a:rPr lang="en-US" altLang="en-US" sz="2800"/>
              <a:t>Thời gian phun lâu</a:t>
            </a:r>
          </a:p>
        </p:txBody>
      </p:sp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B4B23E23-6500-410F-A7EE-33DD06A9C4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Phân bố thuốc ở các c</a:t>
            </a:r>
            <a:r>
              <a:rPr lang="vi-VN" altLang="en-US"/>
              <a:t>ơ</a:t>
            </a:r>
            <a:r>
              <a:rPr lang="en-US" altLang="en-US"/>
              <a:t> quan khác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3F19C520-F272-410D-A7DF-D07BD38DD0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1" y="2142067"/>
            <a:ext cx="10131425" cy="753533"/>
          </a:xfrm>
        </p:spPr>
        <p:txBody>
          <a:bodyPr/>
          <a:lstStyle/>
          <a:p>
            <a:r>
              <a:rPr lang="en-US" altLang="en-US" dirty="0" err="1"/>
              <a:t>Giảm</a:t>
            </a:r>
            <a:r>
              <a:rPr lang="en-US" altLang="en-US" dirty="0"/>
              <a:t> </a:t>
            </a:r>
            <a:r>
              <a:rPr lang="en-US" altLang="en-US" dirty="0" err="1"/>
              <a:t>tác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phụ</a:t>
            </a:r>
            <a:r>
              <a:rPr lang="en-US" altLang="en-US" dirty="0"/>
              <a:t> </a:t>
            </a:r>
            <a:r>
              <a:rPr lang="en-US" altLang="en-US" dirty="0" err="1"/>
              <a:t>trên</a:t>
            </a:r>
            <a:r>
              <a:rPr lang="en-US" altLang="en-US" dirty="0"/>
              <a:t> do </a:t>
            </a:r>
            <a:r>
              <a:rPr lang="en-US" altLang="en-US" dirty="0" err="1"/>
              <a:t>giảm</a:t>
            </a:r>
            <a:r>
              <a:rPr lang="en-US" altLang="en-US" dirty="0"/>
              <a:t> </a:t>
            </a:r>
            <a:r>
              <a:rPr lang="en-US" altLang="en-US" dirty="0" err="1"/>
              <a:t>nồng</a:t>
            </a:r>
            <a:r>
              <a:rPr lang="en-US" altLang="en-US" dirty="0"/>
              <a:t> </a:t>
            </a:r>
            <a:r>
              <a:rPr lang="en-US" altLang="en-US" dirty="0" err="1"/>
              <a:t>độ</a:t>
            </a:r>
            <a:r>
              <a:rPr lang="en-US" altLang="en-US" dirty="0"/>
              <a:t> </a:t>
            </a:r>
            <a:r>
              <a:rPr lang="en-US" altLang="en-US" dirty="0" err="1"/>
              <a:t>nh</a:t>
            </a:r>
            <a:r>
              <a:rPr lang="vi-VN" altLang="en-US" dirty="0"/>
              <a:t>ư</a:t>
            </a:r>
            <a:r>
              <a:rPr lang="en-US" altLang="en-US" dirty="0"/>
              <a:t>ng </a:t>
            </a:r>
            <a:r>
              <a:rPr lang="en-US" altLang="en-US" dirty="0" err="1"/>
              <a:t>vẫn</a:t>
            </a:r>
            <a:r>
              <a:rPr lang="en-US" altLang="en-US" dirty="0"/>
              <a:t> </a:t>
            </a:r>
            <a:r>
              <a:rPr lang="en-US" altLang="en-US" dirty="0" err="1"/>
              <a:t>đảm</a:t>
            </a:r>
            <a:r>
              <a:rPr lang="en-US" altLang="en-US" dirty="0"/>
              <a:t> </a:t>
            </a:r>
            <a:r>
              <a:rPr lang="en-US" altLang="en-US" dirty="0" err="1"/>
              <a:t>bảo</a:t>
            </a:r>
            <a:r>
              <a:rPr lang="en-US" altLang="en-US" dirty="0"/>
              <a:t> </a:t>
            </a:r>
            <a:r>
              <a:rPr lang="en-US" altLang="en-US" dirty="0" err="1"/>
              <a:t>nồng</a:t>
            </a:r>
            <a:r>
              <a:rPr lang="en-US" altLang="en-US" dirty="0"/>
              <a:t> </a:t>
            </a:r>
            <a:r>
              <a:rPr lang="en-US" altLang="en-US" dirty="0" err="1"/>
              <a:t>độ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lợp</a:t>
            </a:r>
            <a:r>
              <a:rPr lang="en-US" altLang="en-US" dirty="0"/>
              <a:t> </a:t>
            </a:r>
            <a:r>
              <a:rPr lang="en-US" altLang="en-US" dirty="0" err="1"/>
              <a:t>dịch</a:t>
            </a:r>
            <a:r>
              <a:rPr lang="en-US" altLang="en-US" dirty="0"/>
              <a:t> </a:t>
            </a:r>
            <a:r>
              <a:rPr lang="en-US" altLang="en-US" dirty="0" err="1"/>
              <a:t>lót</a:t>
            </a:r>
            <a:r>
              <a:rPr lang="en-US" altLang="en-US" dirty="0"/>
              <a:t>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/>
              <a:t>mô</a:t>
            </a:r>
            <a:r>
              <a:rPr lang="en-US" altLang="en-US" dirty="0"/>
              <a:t> </a:t>
            </a:r>
            <a:r>
              <a:rPr lang="en-US" altLang="en-US" dirty="0" err="1"/>
              <a:t>cao</a:t>
            </a:r>
            <a:endParaRPr lang="en-US" altLang="en-US" dirty="0"/>
          </a:p>
        </p:txBody>
      </p:sp>
      <p:sp>
        <p:nvSpPr>
          <p:cNvPr id="17412" name="TextBox 2">
            <a:extLst>
              <a:ext uri="{FF2B5EF4-FFF2-40B4-BE49-F238E27FC236}">
                <a16:creationId xmlns:a16="http://schemas.microsoft.com/office/drawing/2014/main" id="{5F45A11E-4D4E-4B8B-91DB-E0A5A8686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6553200"/>
            <a:ext cx="4981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Dhanani Intensive Care Medicine Experiment 2018 </a:t>
            </a:r>
          </a:p>
        </p:txBody>
      </p:sp>
      <p:pic>
        <p:nvPicPr>
          <p:cNvPr id="17413" name="Picture 3">
            <a:extLst>
              <a:ext uri="{FF2B5EF4-FFF2-40B4-BE49-F238E27FC236}">
                <a16:creationId xmlns:a16="http://schemas.microsoft.com/office/drawing/2014/main" id="{420C8EEF-EA5F-4626-8B70-4B99C27D4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95600"/>
            <a:ext cx="10591800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92493588-6823-4DD9-9C63-69205EEA52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Các tác dụng ngoại ý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F6CBFC86-ADDE-419C-86E0-DCE55FB0AB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 thắt phế quản, khò khè</a:t>
            </a:r>
          </a:p>
          <a:p>
            <a:pPr eaLnBrk="1" hangingPunct="1"/>
            <a:r>
              <a:rPr lang="en-US" altLang="en-US"/>
              <a:t>Khàn tiếng</a:t>
            </a:r>
          </a:p>
          <a:p>
            <a:pPr eaLnBrk="1" hangingPunct="1"/>
            <a:r>
              <a:rPr lang="en-US" altLang="en-US"/>
              <a:t>Ho</a:t>
            </a:r>
          </a:p>
          <a:p>
            <a:pPr eaLnBrk="1" hangingPunct="1"/>
            <a:r>
              <a:rPr lang="en-US" altLang="en-US"/>
              <a:t>Khó thở</a:t>
            </a:r>
          </a:p>
          <a:p>
            <a:pPr eaLnBrk="1" hangingPunct="1"/>
            <a:r>
              <a:rPr lang="en-US" altLang="en-US"/>
              <a:t>Vị bất thường, khó chịu</a:t>
            </a:r>
          </a:p>
          <a:p>
            <a:pPr eaLnBrk="1" hangingPunct="1"/>
            <a:r>
              <a:rPr lang="en-US" altLang="en-US"/>
              <a:t>Ù tai</a:t>
            </a:r>
          </a:p>
          <a:p>
            <a:pPr eaLnBrk="1" hangingPunct="1"/>
            <a:r>
              <a:rPr lang="en-US" altLang="en-US"/>
              <a:t>Điếc, giảm thính lực</a:t>
            </a:r>
          </a:p>
          <a:p>
            <a:pPr eaLnBrk="1" hangingPunct="1"/>
            <a:r>
              <a:rPr lang="en-US" altLang="en-US"/>
              <a:t>Suy thận</a:t>
            </a:r>
          </a:p>
        </p:txBody>
      </p:sp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63915CBA-5D3A-4C36-A34C-4A841379E0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10131425" cy="1456267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Bộ</a:t>
            </a:r>
            <a:r>
              <a:rPr lang="en-US" altLang="en-US" dirty="0"/>
              <a:t> </a:t>
            </a:r>
            <a:r>
              <a:rPr lang="en-US" altLang="en-US" dirty="0" err="1"/>
              <a:t>hòa</a:t>
            </a:r>
            <a:r>
              <a:rPr lang="en-US" altLang="en-US" dirty="0"/>
              <a:t> </a:t>
            </a:r>
            <a:r>
              <a:rPr lang="en-US" altLang="en-US" dirty="0" err="1"/>
              <a:t>khí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máy</a:t>
            </a:r>
            <a:r>
              <a:rPr lang="en-US" altLang="en-US" dirty="0"/>
              <a:t> </a:t>
            </a:r>
            <a:r>
              <a:rPr lang="en-US" altLang="en-US" dirty="0" err="1"/>
              <a:t>nào</a:t>
            </a:r>
            <a:r>
              <a:rPr lang="en-US" altLang="en-US" dirty="0"/>
              <a:t> </a:t>
            </a:r>
            <a:r>
              <a:rPr lang="en-US" altLang="en-US" dirty="0" err="1"/>
              <a:t>tốt</a:t>
            </a:r>
            <a:r>
              <a:rPr lang="en-US" altLang="en-US" dirty="0"/>
              <a:t> </a:t>
            </a:r>
            <a:r>
              <a:rPr lang="en-US" altLang="en-US" dirty="0" err="1"/>
              <a:t>nhất</a:t>
            </a:r>
            <a:r>
              <a:rPr lang="en-US" altLang="en-US" dirty="0"/>
              <a:t>?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7C964EF0-789F-4603-BACF-EA725A57CD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81400" y="1371600"/>
            <a:ext cx="9601200" cy="4351338"/>
          </a:xfrm>
        </p:spPr>
        <p:txBody>
          <a:bodyPr/>
          <a:lstStyle/>
          <a:p>
            <a:pPr eaLnBrk="1" hangingPunct="1"/>
            <a:r>
              <a:rPr lang="en-US" altLang="en-US"/>
              <a:t>Nồng độ Tobra có khác nhau</a:t>
            </a:r>
          </a:p>
        </p:txBody>
      </p:sp>
      <p:pic>
        <p:nvPicPr>
          <p:cNvPr id="32772" name="Picture 3">
            <a:extLst>
              <a:ext uri="{FF2B5EF4-FFF2-40B4-BE49-F238E27FC236}">
                <a16:creationId xmlns:a16="http://schemas.microsoft.com/office/drawing/2014/main" id="{D2D46EF4-FA08-4472-81E0-AE87C4E82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828800"/>
            <a:ext cx="818038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Box 4">
            <a:extLst>
              <a:ext uri="{FF2B5EF4-FFF2-40B4-BE49-F238E27FC236}">
                <a16:creationId xmlns:a16="http://schemas.microsoft.com/office/drawing/2014/main" id="{0AD8D056-32E2-4FAF-BAF9-D44C1E5C7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3200" y="6413500"/>
            <a:ext cx="5375275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" panose="02020603050405020304" pitchFamily="18" charset="0"/>
              </a:rPr>
              <a:t>Vecellio, Journal of Cystic Fibrosis, 2011</a:t>
            </a:r>
          </a:p>
        </p:txBody>
      </p:sp>
      <p:pic>
        <p:nvPicPr>
          <p:cNvPr id="19462" name="Picture 1">
            <a:extLst>
              <a:ext uri="{FF2B5EF4-FFF2-40B4-BE49-F238E27FC236}">
                <a16:creationId xmlns:a16="http://schemas.microsoft.com/office/drawing/2014/main" id="{09663A69-D369-42B2-BEB8-60AC81AFD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1416050"/>
            <a:ext cx="2498725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A3E2D3B1-6C12-44AE-8A7D-6829BA8BE9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3338"/>
            <a:ext cx="10515600" cy="1325562"/>
          </a:xfrm>
        </p:spPr>
        <p:txBody>
          <a:bodyPr/>
          <a:lstStyle/>
          <a:p>
            <a:pPr eaLnBrk="1" hangingPunct="1"/>
            <a:r>
              <a:rPr lang="en-US" altLang="en-US"/>
              <a:t>Lựa chọn máy khí dung</a:t>
            </a:r>
          </a:p>
        </p:txBody>
      </p:sp>
      <p:sp>
        <p:nvSpPr>
          <p:cNvPr id="21507" name="TextBox 4">
            <a:extLst>
              <a:ext uri="{FF2B5EF4-FFF2-40B4-BE49-F238E27FC236}">
                <a16:creationId xmlns:a16="http://schemas.microsoft.com/office/drawing/2014/main" id="{1CDCC134-485F-48B8-97D2-9E973FEC8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25" y="6116638"/>
            <a:ext cx="3825875" cy="708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" panose="02020603050405020304" pitchFamily="18" charset="0"/>
              </a:rPr>
              <a:t>Luyt , Aerolised treatment for VAP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" panose="02020603050405020304" pitchFamily="18" charset="0"/>
              </a:rPr>
              <a:t>Rello Clin Microbio Infection 2017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BA68BA-1FEF-4B90-88E1-B61CE47D5243}"/>
                  </a:ext>
                </a:extLst>
              </p14:cNvPr>
              <p14:cNvContentPartPr/>
              <p14:nvPr/>
            </p14:nvContentPartPr>
            <p14:xfrm>
              <a:off x="7649760" y="4045320"/>
              <a:ext cx="2929320" cy="62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BA68BA-1FEF-4B90-88E1-B61CE47D52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33920" y="3981960"/>
                <a:ext cx="29606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D47ECEE-D156-4D96-B42B-7CB3A3C946E3}"/>
                  </a:ext>
                </a:extLst>
              </p14:cNvPr>
              <p14:cNvContentPartPr/>
              <p14:nvPr/>
            </p14:nvContentPartPr>
            <p14:xfrm>
              <a:off x="8069520" y="4643280"/>
              <a:ext cx="1955880" cy="11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D47ECEE-D156-4D96-B42B-7CB3A3C946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53680" y="4579920"/>
                <a:ext cx="1987200" cy="243360"/>
              </a:xfrm>
              <a:prstGeom prst="rect">
                <a:avLst/>
              </a:prstGeom>
            </p:spPr>
          </p:pic>
        </mc:Fallback>
      </mc:AlternateContent>
      <p:pic>
        <p:nvPicPr>
          <p:cNvPr id="21510" name="Picture 3">
            <a:extLst>
              <a:ext uri="{FF2B5EF4-FFF2-40B4-BE49-F238E27FC236}">
                <a16:creationId xmlns:a16="http://schemas.microsoft.com/office/drawing/2014/main" id="{EC2DFEB2-FAB0-4B0D-9515-3991F7D46A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910013"/>
            <a:ext cx="5080000" cy="297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4">
            <a:extLst>
              <a:ext uri="{FF2B5EF4-FFF2-40B4-BE49-F238E27FC236}">
                <a16:creationId xmlns:a16="http://schemas.microsoft.com/office/drawing/2014/main" id="{F1BB1111-4B63-455E-9CC0-260B3DE716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316038"/>
            <a:ext cx="5080000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3">
            <a:extLst>
              <a:ext uri="{FF2B5EF4-FFF2-40B4-BE49-F238E27FC236}">
                <a16:creationId xmlns:a16="http://schemas.microsoft.com/office/drawing/2014/main" id="{83A2046B-2489-4CB9-A6CF-7A6B443E94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75" y="269875"/>
            <a:ext cx="41529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3" name="Rectangle 4">
            <a:extLst>
              <a:ext uri="{FF2B5EF4-FFF2-40B4-BE49-F238E27FC236}">
                <a16:creationId xmlns:a16="http://schemas.microsoft.com/office/drawing/2014/main" id="{44CA580F-4391-4BF4-9508-DD73B6F28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9363" y="5467350"/>
            <a:ext cx="3775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 b="1">
                <a:solidFill>
                  <a:srgbClr val="FFFF00"/>
                </a:solidFill>
              </a:rPr>
              <a:t>Vibrating mesh (hoặc plate) </a:t>
            </a:r>
            <a:endParaRPr lang="en-US" altLang="en-US" sz="24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8C263030-EC51-47B5-B02C-B18A67B777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000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Khác biệt của máy khí dung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ED6CE36A-DC86-49D3-BF52-3EF74E13C2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2532" name="TextBox 4">
            <a:extLst>
              <a:ext uri="{FF2B5EF4-FFF2-40B4-BE49-F238E27FC236}">
                <a16:creationId xmlns:a16="http://schemas.microsoft.com/office/drawing/2014/main" id="{DED3CFFA-5688-4D82-9309-D0B4EEB20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6413500"/>
            <a:ext cx="1141095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chemeClr val="accent1"/>
              </a:buClr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Zarogoulidis, Drug Design, Developpement and Therapy, 2014; Rello Clin Microbio Infection 2017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1C79C1-6C59-4A90-83B3-AD6F980E15A8}"/>
                  </a:ext>
                </a:extLst>
              </p14:cNvPr>
              <p14:cNvContentPartPr/>
              <p14:nvPr/>
            </p14:nvContentPartPr>
            <p14:xfrm>
              <a:off x="7649760" y="4045320"/>
              <a:ext cx="2929320" cy="62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1C79C1-6C59-4A90-83B3-AD6F980E15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33920" y="3981960"/>
                <a:ext cx="29606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D2515C-FDDC-4F4E-A1E2-B000524EB5B0}"/>
                  </a:ext>
                </a:extLst>
              </p14:cNvPr>
              <p14:cNvContentPartPr/>
              <p14:nvPr/>
            </p14:nvContentPartPr>
            <p14:xfrm>
              <a:off x="8069520" y="4643280"/>
              <a:ext cx="1955880" cy="11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D2515C-FDDC-4F4E-A1E2-B000524EB5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53680" y="4579920"/>
                <a:ext cx="1987200" cy="243360"/>
              </a:xfrm>
              <a:prstGeom prst="rect">
                <a:avLst/>
              </a:prstGeom>
            </p:spPr>
          </p:pic>
        </mc:Fallback>
      </mc:AlternateContent>
      <p:pic>
        <p:nvPicPr>
          <p:cNvPr id="22535" name="Picture 3">
            <a:extLst>
              <a:ext uri="{FF2B5EF4-FFF2-40B4-BE49-F238E27FC236}">
                <a16:creationId xmlns:a16="http://schemas.microsoft.com/office/drawing/2014/main" id="{654351A8-8287-4ED8-87DB-6D177B6A2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1165225"/>
            <a:ext cx="12192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F45ADE-FFDB-4DEB-8DA4-307C0A43D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759325"/>
            <a:ext cx="2540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 b="1">
                <a:solidFill>
                  <a:srgbClr val="FF0000"/>
                </a:solidFill>
              </a:rPr>
              <a:t>Vibrating mesh</a:t>
            </a:r>
          </a:p>
          <a:p>
            <a:r>
              <a:rPr lang="en-US" altLang="en-US" sz="2400" b="1">
                <a:solidFill>
                  <a:srgbClr val="FF0000"/>
                </a:solidFill>
              </a:rPr>
              <a:t>(hoặc plate) </a:t>
            </a:r>
            <a:r>
              <a:rPr lang="en-US" altLang="en-US" sz="2400" b="1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en-US" sz="2400" b="1">
                <a:solidFill>
                  <a:srgbClr val="FF0000"/>
                </a:solidFill>
              </a:rPr>
              <a:t>lựa chọn </a:t>
            </a:r>
            <a:r>
              <a:rPr lang="vi-VN" altLang="en-US" sz="2400" b="1">
                <a:solidFill>
                  <a:srgbClr val="FF0000"/>
                </a:solidFill>
              </a:rPr>
              <a:t>ư</a:t>
            </a:r>
            <a:r>
              <a:rPr lang="en-US" altLang="en-US" sz="2400" b="1">
                <a:solidFill>
                  <a:srgbClr val="FF0000"/>
                </a:solidFill>
              </a:rPr>
              <a:t>u tiên</a:t>
            </a:r>
            <a:endParaRPr lang="en-US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A8820CAF-1E7B-474D-8203-0CEF756A14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Đồng thuận ESCMID 2018</a:t>
            </a:r>
          </a:p>
        </p:txBody>
      </p:sp>
      <p:sp>
        <p:nvSpPr>
          <p:cNvPr id="23555" name="TextBox 3">
            <a:extLst>
              <a:ext uri="{FF2B5EF4-FFF2-40B4-BE49-F238E27FC236}">
                <a16:creationId xmlns:a16="http://schemas.microsoft.com/office/drawing/2014/main" id="{A6C25446-06AD-4B54-8F82-52EEB44F0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6400800"/>
            <a:ext cx="373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Rello, Clin Microbiol Infect 2017 </a:t>
            </a:r>
            <a:br>
              <a:rPr lang="en-US" altLang="en-US" sz="1800"/>
            </a:br>
            <a:endParaRPr lang="en-US" altLang="en-US" sz="1800"/>
          </a:p>
        </p:txBody>
      </p:sp>
      <p:sp>
        <p:nvSpPr>
          <p:cNvPr id="23556" name="Content Placeholder 4">
            <a:extLst>
              <a:ext uri="{FF2B5EF4-FFF2-40B4-BE49-F238E27FC236}">
                <a16:creationId xmlns:a16="http://schemas.microsoft.com/office/drawing/2014/main" id="{697138D1-4579-4184-B4F2-40D0C38593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5486400" cy="1882775"/>
          </a:xfrm>
        </p:spPr>
        <p:txBody>
          <a:bodyPr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vi-VN" altLang="en-US" sz="2400"/>
              <a:t>Để giảm nhiễu loạn </a:t>
            </a:r>
            <a:r>
              <a:rPr lang="en-US" altLang="en-US" sz="2400"/>
              <a:t>dòng khí </a:t>
            </a:r>
            <a:r>
              <a:rPr lang="vi-VN" altLang="en-US" sz="2400"/>
              <a:t>và hạn chế </a:t>
            </a:r>
            <a:r>
              <a:rPr lang="en-US" altLang="en-US" sz="2400"/>
              <a:t>thuốc </a:t>
            </a:r>
            <a:r>
              <a:rPr lang="vi-VN" altLang="en-US" sz="2400"/>
              <a:t>lắng đọng khí quản</a:t>
            </a:r>
            <a:r>
              <a:rPr lang="en-US" altLang="en-US" sz="2400"/>
              <a:t> và trong hệ thống ống</a:t>
            </a:r>
            <a:r>
              <a:rPr lang="vi-VN" altLang="en-US" sz="2400"/>
              <a:t>, chúng tôi khuy</a:t>
            </a:r>
            <a:r>
              <a:rPr lang="en-US" altLang="en-US" sz="2400"/>
              <a:t>ế</a:t>
            </a:r>
            <a:r>
              <a:rPr lang="vi-VN" altLang="en-US" sz="2400"/>
              <a:t>n </a:t>
            </a:r>
            <a:r>
              <a:rPr lang="en-US" altLang="en-US" sz="2400"/>
              <a:t>cáo</a:t>
            </a:r>
            <a:r>
              <a:rPr lang="vi-VN" altLang="en-US" sz="240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vi-VN" altLang="en-US" sz="2400"/>
              <a:t>(a) </a:t>
            </a:r>
            <a:r>
              <a:rPr lang="en-US" altLang="en-US" sz="2400"/>
              <a:t>dùng </a:t>
            </a:r>
            <a:r>
              <a:rPr lang="vi-VN" altLang="en-US" sz="2400"/>
              <a:t>các </a:t>
            </a:r>
            <a:r>
              <a:rPr lang="en-US" altLang="en-US" sz="2400"/>
              <a:t>ống dẫn thở không có</a:t>
            </a:r>
            <a:r>
              <a:rPr lang="vi-VN" altLang="en-US" sz="2400"/>
              <a:t> </a:t>
            </a:r>
            <a:r>
              <a:rPr lang="en-US" altLang="en-US" sz="2400"/>
              <a:t>c</a:t>
            </a:r>
            <a:r>
              <a:rPr lang="vi-VN" altLang="en-US" sz="2400"/>
              <a:t>ác góc nhọn và </a:t>
            </a:r>
            <a:r>
              <a:rPr lang="en-US" altLang="en-US" sz="2400"/>
              <a:t>có</a:t>
            </a:r>
            <a:r>
              <a:rPr lang="vi-VN" altLang="en-US" sz="2400"/>
              <a:t> mặt trong </a:t>
            </a:r>
            <a:r>
              <a:rPr lang="en-US" altLang="en-US" sz="2400"/>
              <a:t>tr</a:t>
            </a:r>
            <a:r>
              <a:rPr lang="vi-VN" altLang="en-US" sz="2400"/>
              <a:t>ơ</a:t>
            </a:r>
            <a:r>
              <a:rPr lang="en-US" altLang="en-US" sz="2400"/>
              <a:t>n láng</a:t>
            </a:r>
          </a:p>
        </p:txBody>
      </p:sp>
      <p:pic>
        <p:nvPicPr>
          <p:cNvPr id="23557" name="Picture 1">
            <a:extLst>
              <a:ext uri="{FF2B5EF4-FFF2-40B4-BE49-F238E27FC236}">
                <a16:creationId xmlns:a16="http://schemas.microsoft.com/office/drawing/2014/main" id="{9455E089-DE0A-42D8-9E06-9371B49BD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638"/>
            <a:ext cx="4191000" cy="686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>
            <a:extLst>
              <a:ext uri="{FF2B5EF4-FFF2-40B4-BE49-F238E27FC236}">
                <a16:creationId xmlns:a16="http://schemas.microsoft.com/office/drawing/2014/main" id="{98BE9846-87BC-4B6E-ADB1-2F2A0D550604}"/>
              </a:ext>
            </a:extLst>
          </p:cNvPr>
          <p:cNvSpPr>
            <a:spLocks noGrp="1" noRot="1" noChangeArrowheads="1"/>
          </p:cNvSpPr>
          <p:nvPr>
            <p:ph type="ctrTitle"/>
          </p:nvPr>
        </p:nvSpPr>
        <p:spPr>
          <a:xfrm>
            <a:off x="1752600" y="236596"/>
            <a:ext cx="7197726" cy="100753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en-US" dirty="0" err="1">
                <a:solidFill>
                  <a:srgbClr val="FFFF00"/>
                </a:solidFill>
                <a:effectLst/>
              </a:rPr>
              <a:t>Tử</a:t>
            </a:r>
            <a:r>
              <a:rPr lang="en-US" altLang="en-US" dirty="0">
                <a:solidFill>
                  <a:srgbClr val="FFFF00"/>
                </a:solidFill>
                <a:effectLst/>
              </a:rPr>
              <a:t> </a:t>
            </a:r>
            <a:r>
              <a:rPr lang="en-US" altLang="en-US" dirty="0" err="1">
                <a:solidFill>
                  <a:srgbClr val="FFFF00"/>
                </a:solidFill>
                <a:effectLst/>
              </a:rPr>
              <a:t>vong</a:t>
            </a:r>
            <a:r>
              <a:rPr lang="en-US" altLang="en-US" dirty="0">
                <a:solidFill>
                  <a:srgbClr val="FFFF00"/>
                </a:solidFill>
                <a:effectLst/>
              </a:rPr>
              <a:t> do VPTM</a:t>
            </a:r>
          </a:p>
        </p:txBody>
      </p:sp>
      <p:sp>
        <p:nvSpPr>
          <p:cNvPr id="53250" name="Rectangle 3">
            <a:extLst>
              <a:ext uri="{FF2B5EF4-FFF2-40B4-BE49-F238E27FC236}">
                <a16:creationId xmlns:a16="http://schemas.microsoft.com/office/drawing/2014/main" id="{0C6AE40D-35BA-48EB-9821-61B101E8336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981200" y="1600201"/>
            <a:ext cx="4038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altLang="en-US" sz="2800"/>
          </a:p>
        </p:txBody>
      </p:sp>
      <p:grpSp>
        <p:nvGrpSpPr>
          <p:cNvPr id="2" name="群組 34">
            <a:extLst>
              <a:ext uri="{FF2B5EF4-FFF2-40B4-BE49-F238E27FC236}">
                <a16:creationId xmlns:a16="http://schemas.microsoft.com/office/drawing/2014/main" id="{1593C209-DB6D-4C60-8D7F-A143F8937DB4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1371600"/>
            <a:ext cx="6934200" cy="5132388"/>
            <a:chOff x="2071670" y="1856778"/>
            <a:chExt cx="5332416" cy="3698877"/>
          </a:xfrm>
        </p:grpSpPr>
        <p:pic>
          <p:nvPicPr>
            <p:cNvPr id="53252" name="Picture 6">
              <a:extLst>
                <a:ext uri="{FF2B5EF4-FFF2-40B4-BE49-F238E27FC236}">
                  <a16:creationId xmlns:a16="http://schemas.microsoft.com/office/drawing/2014/main" id="{B6AC8A48-332D-4013-B8D0-AE067E184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1670" y="1856778"/>
              <a:ext cx="5332416" cy="3680618"/>
            </a:xfrm>
            <a:prstGeom prst="rect">
              <a:avLst/>
            </a:prstGeom>
            <a:noFill/>
            <a:ln w="63500">
              <a:solidFill>
                <a:srgbClr val="E46C0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253" name="Rectangle 7">
              <a:extLst>
                <a:ext uri="{FF2B5EF4-FFF2-40B4-BE49-F238E27FC236}">
                  <a16:creationId xmlns:a16="http://schemas.microsoft.com/office/drawing/2014/main" id="{B6BBA890-A2C4-4896-B5D9-69F91C114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9996" y="5357726"/>
              <a:ext cx="2733351" cy="197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TW" sz="1200" b="1" i="1">
                  <a:solidFill>
                    <a:srgbClr val="C00000"/>
                  </a:solidFill>
                  <a:ea typeface="PMingLiU" panose="02020500000000000000" pitchFamily="18" charset="-120"/>
                </a:rPr>
                <a:t>CHEST 2005; 128:3854–3862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25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879308DF-3F40-4BE4-86D1-5BFCA746ED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Đồng thuận ESCMID 2018</a:t>
            </a:r>
          </a:p>
        </p:txBody>
      </p:sp>
      <p:sp>
        <p:nvSpPr>
          <p:cNvPr id="24579" name="TextBox 3">
            <a:extLst>
              <a:ext uri="{FF2B5EF4-FFF2-40B4-BE49-F238E27FC236}">
                <a16:creationId xmlns:a16="http://schemas.microsoft.com/office/drawing/2014/main" id="{397406A9-9275-4B3D-ADFD-CCE5F6572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00800"/>
            <a:ext cx="373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Rello, Clin Microbiol Infect 2017 </a:t>
            </a:r>
            <a:br>
              <a:rPr lang="en-US" altLang="en-US" sz="1800"/>
            </a:br>
            <a:endParaRPr lang="en-US" altLang="en-US" sz="1800"/>
          </a:p>
        </p:txBody>
      </p:sp>
      <p:sp>
        <p:nvSpPr>
          <p:cNvPr id="24580" name="Content Placeholder 4">
            <a:extLst>
              <a:ext uri="{FF2B5EF4-FFF2-40B4-BE49-F238E27FC236}">
                <a16:creationId xmlns:a16="http://schemas.microsoft.com/office/drawing/2014/main" id="{44833E98-3E0A-41E1-8C86-F1C613B247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659275"/>
            <a:ext cx="10515600" cy="3672800"/>
          </a:xfrm>
        </p:spPr>
        <p:txBody>
          <a:bodyPr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vi-VN" altLang="en-US" sz="2400" dirty="0" err="1"/>
              <a:t>Để</a:t>
            </a:r>
            <a:r>
              <a:rPr lang="vi-VN" altLang="en-US" sz="2400" dirty="0"/>
              <a:t> </a:t>
            </a:r>
            <a:r>
              <a:rPr lang="vi-VN" altLang="en-US" sz="2400" dirty="0" err="1"/>
              <a:t>giảm</a:t>
            </a:r>
            <a:r>
              <a:rPr lang="vi-VN" altLang="en-US" sz="2400" dirty="0"/>
              <a:t> </a:t>
            </a:r>
            <a:r>
              <a:rPr lang="vi-VN" altLang="en-US" sz="2400" dirty="0" err="1"/>
              <a:t>nhiễu</a:t>
            </a:r>
            <a:r>
              <a:rPr lang="vi-VN" altLang="en-US" sz="2400" dirty="0"/>
              <a:t> </a:t>
            </a:r>
            <a:r>
              <a:rPr lang="vi-VN" altLang="en-US" sz="2400" dirty="0" err="1"/>
              <a:t>loạn</a:t>
            </a:r>
            <a:r>
              <a:rPr lang="vi-VN" altLang="en-US" sz="2400" dirty="0"/>
              <a:t> </a:t>
            </a:r>
            <a:r>
              <a:rPr lang="en-US" altLang="en-US" sz="2400" dirty="0" err="1"/>
              <a:t>dòng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khí</a:t>
            </a:r>
            <a:r>
              <a:rPr lang="en-US" altLang="en-US" sz="2400" dirty="0"/>
              <a:t> </a:t>
            </a:r>
            <a:r>
              <a:rPr lang="vi-VN" altLang="en-US" sz="2400" dirty="0" err="1"/>
              <a:t>và</a:t>
            </a:r>
            <a:r>
              <a:rPr lang="vi-VN" altLang="en-US" sz="2400" dirty="0"/>
              <a:t> </a:t>
            </a:r>
            <a:r>
              <a:rPr lang="vi-VN" altLang="en-US" sz="2400" dirty="0" err="1"/>
              <a:t>hạn</a:t>
            </a:r>
            <a:r>
              <a:rPr lang="vi-VN" altLang="en-US" sz="2400" dirty="0"/>
              <a:t> </a:t>
            </a:r>
            <a:r>
              <a:rPr lang="vi-VN" altLang="en-US" sz="2400" dirty="0" err="1"/>
              <a:t>chế</a:t>
            </a:r>
            <a:r>
              <a:rPr lang="vi-VN" altLang="en-US" sz="2400" dirty="0"/>
              <a:t> </a:t>
            </a:r>
            <a:r>
              <a:rPr lang="en-US" altLang="en-US" sz="2400" dirty="0" err="1"/>
              <a:t>thuốc</a:t>
            </a:r>
            <a:r>
              <a:rPr lang="en-US" altLang="en-US" sz="2400" dirty="0"/>
              <a:t> </a:t>
            </a:r>
            <a:r>
              <a:rPr lang="vi-VN" altLang="en-US" sz="2400" dirty="0" err="1"/>
              <a:t>lắng</a:t>
            </a:r>
            <a:r>
              <a:rPr lang="vi-VN" altLang="en-US" sz="2400" dirty="0"/>
              <a:t> </a:t>
            </a:r>
            <a:r>
              <a:rPr lang="vi-VN" altLang="en-US" sz="2400" dirty="0" err="1"/>
              <a:t>đọng</a:t>
            </a:r>
            <a:r>
              <a:rPr lang="vi-VN" altLang="en-US" sz="2400" dirty="0"/>
              <a:t> </a:t>
            </a:r>
            <a:r>
              <a:rPr lang="vi-VN" altLang="en-US" sz="2400" dirty="0" err="1"/>
              <a:t>khí</a:t>
            </a:r>
            <a:r>
              <a:rPr lang="vi-VN" altLang="en-US" sz="2400" dirty="0"/>
              <a:t> </a:t>
            </a:r>
            <a:r>
              <a:rPr lang="vi-VN" altLang="en-US" sz="2400" dirty="0" err="1"/>
              <a:t>quản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trong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hệ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thống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ống</a:t>
            </a:r>
            <a:r>
              <a:rPr lang="vi-VN" altLang="en-US" sz="2400" dirty="0"/>
              <a:t>, </a:t>
            </a:r>
            <a:r>
              <a:rPr lang="vi-VN" altLang="en-US" sz="2400" dirty="0" err="1"/>
              <a:t>chúng</a:t>
            </a:r>
            <a:r>
              <a:rPr lang="vi-VN" altLang="en-US" sz="2400" dirty="0"/>
              <a:t> tôi khuy</a:t>
            </a:r>
            <a:r>
              <a:rPr lang="en-US" altLang="en-US" sz="2400" dirty="0"/>
              <a:t>ế</a:t>
            </a:r>
            <a:r>
              <a:rPr lang="vi-VN" altLang="en-US" sz="2400" dirty="0"/>
              <a:t>n </a:t>
            </a:r>
            <a:r>
              <a:rPr lang="en-US" altLang="en-US" sz="2400" dirty="0" err="1"/>
              <a:t>cáo</a:t>
            </a:r>
            <a:r>
              <a:rPr lang="vi-VN" altLang="en-US" sz="24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vi-VN" altLang="en-US" sz="2400" dirty="0"/>
              <a:t>(b) </a:t>
            </a:r>
            <a:r>
              <a:rPr lang="vi-VN" altLang="en-US" sz="2400" dirty="0" err="1"/>
              <a:t>cài</a:t>
            </a:r>
            <a:r>
              <a:rPr lang="vi-VN" altLang="en-US" sz="2400" dirty="0"/>
              <a:t> </a:t>
            </a:r>
            <a:r>
              <a:rPr lang="vi-VN" altLang="en-US" sz="2400" dirty="0" err="1"/>
              <a:t>đặt</a:t>
            </a:r>
            <a:r>
              <a:rPr lang="vi-VN" altLang="en-US" sz="2400" dirty="0"/>
              <a:t> </a:t>
            </a:r>
            <a:r>
              <a:rPr lang="en-US" altLang="en-US" sz="2400" dirty="0" err="1"/>
              <a:t>các</a:t>
            </a:r>
            <a:r>
              <a:rPr lang="en-US" altLang="en-US" sz="2400" dirty="0"/>
              <a:t> </a:t>
            </a:r>
            <a:r>
              <a:rPr lang="en-US" altLang="en-US" sz="2400" dirty="0" err="1">
                <a:solidFill>
                  <a:srgbClr val="FFFF00"/>
                </a:solidFill>
              </a:rPr>
              <a:t>thông</a:t>
            </a:r>
            <a:r>
              <a:rPr lang="en-US" altLang="en-US" sz="2400" dirty="0">
                <a:solidFill>
                  <a:srgbClr val="FFFF00"/>
                </a:solidFill>
              </a:rPr>
              <a:t> </a:t>
            </a:r>
            <a:r>
              <a:rPr lang="en-US" altLang="en-US" sz="2400" dirty="0" err="1">
                <a:solidFill>
                  <a:srgbClr val="FFFF00"/>
                </a:solidFill>
              </a:rPr>
              <a:t>số</a:t>
            </a:r>
            <a:r>
              <a:rPr lang="en-US" altLang="en-US" sz="2400" dirty="0">
                <a:solidFill>
                  <a:srgbClr val="FFFF00"/>
                </a:solidFill>
              </a:rPr>
              <a:t> </a:t>
            </a:r>
            <a:r>
              <a:rPr lang="vi-VN" altLang="en-US" sz="2400" dirty="0" err="1">
                <a:solidFill>
                  <a:srgbClr val="FFFF00"/>
                </a:solidFill>
              </a:rPr>
              <a:t>máy</a:t>
            </a:r>
            <a:r>
              <a:rPr lang="vi-VN" altLang="en-US" sz="2400" dirty="0">
                <a:solidFill>
                  <a:srgbClr val="FFFF00"/>
                </a:solidFill>
              </a:rPr>
              <a:t> </a:t>
            </a:r>
            <a:r>
              <a:rPr lang="vi-VN" altLang="en-US" sz="2400" dirty="0" err="1">
                <a:solidFill>
                  <a:srgbClr val="FFFF00"/>
                </a:solidFill>
              </a:rPr>
              <a:t>thở</a:t>
            </a:r>
            <a:r>
              <a:rPr lang="vi-VN" altLang="en-US" sz="2400" dirty="0">
                <a:solidFill>
                  <a:srgbClr val="FFFF00"/>
                </a:solidFill>
              </a:rPr>
              <a:t> </a:t>
            </a:r>
            <a:r>
              <a:rPr lang="vi-VN" altLang="en-US" sz="2400" dirty="0"/>
              <a:t>trong </a:t>
            </a:r>
            <a:r>
              <a:rPr lang="vi-VN" altLang="en-US" sz="2400" dirty="0" err="1"/>
              <a:t>quá</a:t>
            </a:r>
            <a:r>
              <a:rPr lang="vi-VN" altLang="en-US" sz="2400" dirty="0"/>
              <a:t> </a:t>
            </a:r>
            <a:r>
              <a:rPr lang="vi-VN" altLang="en-US" sz="2400" dirty="0" err="1"/>
              <a:t>trình</a:t>
            </a:r>
            <a:r>
              <a:rPr lang="vi-VN" altLang="en-US" sz="2400" dirty="0"/>
              <a:t> phun </a:t>
            </a:r>
            <a:r>
              <a:rPr lang="en-US" altLang="en-US" sz="2400" dirty="0" err="1"/>
              <a:t>khí</a:t>
            </a:r>
            <a:r>
              <a:rPr lang="en-US" altLang="en-US" sz="2400" dirty="0"/>
              <a:t> dung </a:t>
            </a:r>
            <a:r>
              <a:rPr lang="vi-VN" altLang="en-US" sz="2400" dirty="0"/>
              <a:t>bao </a:t>
            </a:r>
            <a:r>
              <a:rPr lang="vi-VN" altLang="en-US" sz="2400" dirty="0" err="1"/>
              <a:t>gồm</a:t>
            </a:r>
            <a:r>
              <a:rPr lang="vi-VN" altLang="en-US" sz="2400" dirty="0"/>
              <a:t> </a:t>
            </a:r>
            <a:r>
              <a:rPr lang="vi-VN" altLang="en-US" sz="2400" dirty="0" err="1"/>
              <a:t>sử</a:t>
            </a:r>
            <a:r>
              <a:rPr lang="vi-VN" altLang="en-US" sz="2400" dirty="0"/>
              <a:t> </a:t>
            </a:r>
            <a:r>
              <a:rPr lang="vi-VN" altLang="en-US" sz="2400" dirty="0" err="1"/>
              <a:t>dụng</a:t>
            </a:r>
            <a:r>
              <a:rPr lang="vi-VN" altLang="en-US" sz="2400" dirty="0"/>
              <a:t> </a:t>
            </a:r>
            <a:r>
              <a:rPr lang="vi-VN" altLang="en-US" sz="2400" dirty="0" err="1"/>
              <a:t>chế</a:t>
            </a:r>
            <a:r>
              <a:rPr lang="vi-VN" altLang="en-US" sz="2400" dirty="0"/>
              <a:t> </a:t>
            </a:r>
            <a:r>
              <a:rPr lang="vi-VN" altLang="en-US" sz="2400" dirty="0" err="1"/>
              <a:t>độ</a:t>
            </a:r>
            <a:r>
              <a:rPr lang="vi-VN" altLang="en-US" sz="2400" dirty="0"/>
              <a:t> </a:t>
            </a:r>
            <a:r>
              <a:rPr lang="vi-VN" altLang="en-US" sz="2400" dirty="0" err="1"/>
              <a:t>kiểm</a:t>
            </a:r>
            <a:r>
              <a:rPr lang="vi-VN" altLang="en-US" sz="2400" dirty="0"/>
              <a:t> </a:t>
            </a:r>
            <a:r>
              <a:rPr lang="vi-VN" altLang="en-US" sz="2400" dirty="0" err="1"/>
              <a:t>soát</a:t>
            </a:r>
            <a:r>
              <a:rPr lang="vi-VN" altLang="en-US" sz="2400" dirty="0"/>
              <a:t> </a:t>
            </a:r>
            <a:r>
              <a:rPr lang="en-US" altLang="en-US" sz="2400" dirty="0" err="1"/>
              <a:t>thể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tích</a:t>
            </a:r>
            <a:r>
              <a:rPr lang="en-US" altLang="en-US" sz="2400" dirty="0"/>
              <a:t>, </a:t>
            </a:r>
            <a:r>
              <a:rPr lang="vi-VN" altLang="en-US" sz="2400" dirty="0"/>
              <a:t>lưu </a:t>
            </a:r>
            <a:r>
              <a:rPr lang="vi-VN" altLang="en-US" sz="2400" dirty="0" err="1"/>
              <a:t>lượng</a:t>
            </a:r>
            <a:r>
              <a:rPr lang="vi-VN" altLang="en-US" sz="2400" dirty="0"/>
              <a:t> </a:t>
            </a:r>
            <a:r>
              <a:rPr lang="en-US" altLang="en-US" sz="2400" dirty="0" err="1"/>
              <a:t>hít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vào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hằng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định</a:t>
            </a:r>
            <a:r>
              <a:rPr lang="en-US" altLang="en-US" sz="2400" dirty="0"/>
              <a:t>, </a:t>
            </a:r>
            <a:r>
              <a:rPr lang="vi-VN" altLang="en-US" sz="2400" dirty="0" err="1"/>
              <a:t>thể</a:t>
            </a:r>
            <a:r>
              <a:rPr lang="vi-VN" altLang="en-US" sz="2400" dirty="0"/>
              <a:t> </a:t>
            </a:r>
            <a:r>
              <a:rPr lang="vi-VN" altLang="en-US" sz="2400" dirty="0" err="1"/>
              <a:t>tích</a:t>
            </a:r>
            <a:r>
              <a:rPr lang="vi-VN" altLang="en-US" sz="2400" dirty="0"/>
              <a:t> </a:t>
            </a:r>
            <a:r>
              <a:rPr lang="en-US" altLang="en-US" sz="2400" dirty="0" err="1"/>
              <a:t>khí</a:t>
            </a:r>
            <a:r>
              <a:rPr lang="en-US" altLang="en-US" sz="2400" dirty="0"/>
              <a:t> l</a:t>
            </a:r>
            <a:r>
              <a:rPr lang="vi-VN" altLang="en-US" sz="2400" dirty="0"/>
              <a:t>ư</a:t>
            </a:r>
            <a:r>
              <a:rPr lang="en-US" altLang="en-US" sz="2400" dirty="0"/>
              <a:t>u </a:t>
            </a:r>
            <a:r>
              <a:rPr lang="en-US" altLang="en-US" sz="2400" dirty="0" err="1"/>
              <a:t>thông</a:t>
            </a:r>
            <a:r>
              <a:rPr lang="en-US" altLang="en-US" sz="2400" dirty="0"/>
              <a:t> </a:t>
            </a:r>
            <a:r>
              <a:rPr lang="vi-VN" altLang="en-US" sz="2400" dirty="0"/>
              <a:t>8 </a:t>
            </a:r>
            <a:r>
              <a:rPr lang="vi-VN" altLang="en-US" sz="2400" dirty="0" err="1"/>
              <a:t>mL</a:t>
            </a:r>
            <a:r>
              <a:rPr lang="vi-VN" altLang="en-US" sz="2400" dirty="0"/>
              <a:t> / </a:t>
            </a:r>
            <a:r>
              <a:rPr lang="vi-VN" altLang="en-US" sz="2400" dirty="0" err="1"/>
              <a:t>kg</a:t>
            </a:r>
            <a:r>
              <a:rPr lang="vi-VN" altLang="en-US" sz="2400" dirty="0"/>
              <a:t>, </a:t>
            </a:r>
            <a:r>
              <a:rPr lang="vi-VN" altLang="en-US" sz="2400" dirty="0" err="1"/>
              <a:t>tần</a:t>
            </a:r>
            <a:r>
              <a:rPr lang="vi-VN" altLang="en-US" sz="2400" dirty="0"/>
              <a:t> </a:t>
            </a:r>
            <a:r>
              <a:rPr lang="vi-VN" altLang="en-US" sz="2400" dirty="0" err="1"/>
              <a:t>số</a:t>
            </a:r>
            <a:r>
              <a:rPr lang="vi-VN" altLang="en-US" sz="2400" dirty="0"/>
              <a:t> hô </a:t>
            </a:r>
            <a:r>
              <a:rPr lang="vi-VN" altLang="en-US" sz="2400" dirty="0" err="1"/>
              <a:t>hấp</a:t>
            </a:r>
            <a:r>
              <a:rPr lang="vi-VN" altLang="en-US" sz="2400" dirty="0"/>
              <a:t> 12 </a:t>
            </a:r>
            <a:r>
              <a:rPr lang="vi-VN" altLang="en-US" sz="2400" dirty="0" err="1"/>
              <a:t>đến</a:t>
            </a:r>
            <a:r>
              <a:rPr lang="vi-VN" altLang="en-US" sz="2400" dirty="0"/>
              <a:t> 15</a:t>
            </a:r>
            <a:r>
              <a:rPr lang="en-US" altLang="en-US" sz="2400" dirty="0"/>
              <a:t>/</a:t>
            </a:r>
            <a:r>
              <a:rPr lang="en-US" altLang="en-US" sz="2400" dirty="0" err="1"/>
              <a:t>phút</a:t>
            </a:r>
            <a:r>
              <a:rPr lang="en-US" altLang="en-US" sz="2400" dirty="0"/>
              <a:t>, </a:t>
            </a:r>
            <a:r>
              <a:rPr lang="vi-VN" altLang="en-US" sz="2400" dirty="0" err="1"/>
              <a:t>tỷ</a:t>
            </a:r>
            <a:r>
              <a:rPr lang="vi-VN" altLang="en-US" sz="2400" dirty="0"/>
              <a:t> </a:t>
            </a:r>
            <a:r>
              <a:rPr lang="vi-VN" altLang="en-US" sz="2400" dirty="0" err="1"/>
              <a:t>lệ</a:t>
            </a:r>
            <a:r>
              <a:rPr lang="vi-VN" altLang="en-US" sz="2400" dirty="0"/>
              <a:t> </a:t>
            </a:r>
            <a:r>
              <a:rPr lang="en-US" altLang="en-US" sz="2400" dirty="0" err="1"/>
              <a:t>hít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vào</a:t>
            </a:r>
            <a:r>
              <a:rPr lang="en-US" altLang="en-US" sz="2400" dirty="0"/>
              <a:t>/</a:t>
            </a:r>
            <a:r>
              <a:rPr lang="en-US" altLang="en-US" sz="2400" dirty="0" err="1"/>
              <a:t>thở</a:t>
            </a:r>
            <a:r>
              <a:rPr lang="en-US" altLang="en-US" sz="2400" dirty="0"/>
              <a:t> ra </a:t>
            </a:r>
            <a:r>
              <a:rPr lang="vi-VN" altLang="en-US" sz="2400" dirty="0"/>
              <a:t>50%, </a:t>
            </a:r>
            <a:r>
              <a:rPr lang="vi-VN" altLang="en-US" sz="2400" dirty="0" err="1"/>
              <a:t>ngừng</a:t>
            </a:r>
            <a:r>
              <a:rPr lang="vi-VN" altLang="en-US" sz="2400" dirty="0"/>
              <a:t> </a:t>
            </a:r>
            <a:r>
              <a:rPr lang="en-US" altLang="en-US" sz="2400" dirty="0" err="1"/>
              <a:t>khí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hít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vào</a:t>
            </a:r>
            <a:r>
              <a:rPr lang="vi-VN" altLang="en-US" sz="2400" dirty="0"/>
              <a:t> 20% </a:t>
            </a:r>
            <a:r>
              <a:rPr lang="vi-VN" altLang="en-US" sz="2400" dirty="0" err="1"/>
              <a:t>và</a:t>
            </a:r>
            <a:r>
              <a:rPr lang="vi-VN" altLang="en-US" sz="2400" dirty="0"/>
              <a:t> </a:t>
            </a:r>
            <a:r>
              <a:rPr lang="vi-VN" altLang="en-US" sz="2400" dirty="0" err="1"/>
              <a:t>áp</a:t>
            </a:r>
            <a:r>
              <a:rPr lang="vi-VN" altLang="en-US" sz="2400" dirty="0"/>
              <a:t> </a:t>
            </a:r>
            <a:r>
              <a:rPr lang="vi-VN" altLang="en-US" sz="2400" dirty="0" err="1"/>
              <a:t>lực</a:t>
            </a:r>
            <a:r>
              <a:rPr lang="vi-VN" altLang="en-US" sz="2400" dirty="0"/>
              <a:t> </a:t>
            </a:r>
            <a:r>
              <a:rPr lang="en-US" altLang="en-US" sz="2400" dirty="0"/>
              <a:t>d</a:t>
            </a:r>
            <a:r>
              <a:rPr lang="vi-VN" altLang="en-US" sz="2400" dirty="0"/>
              <a:t>ư</a:t>
            </a:r>
            <a:r>
              <a:rPr lang="en-US" altLang="en-US" sz="2400" dirty="0" err="1"/>
              <a:t>ơng</a:t>
            </a:r>
            <a:r>
              <a:rPr lang="en-US" altLang="en-US" sz="2400" dirty="0"/>
              <a:t> </a:t>
            </a:r>
            <a:r>
              <a:rPr lang="vi-VN" altLang="en-US" sz="2400" dirty="0" err="1"/>
              <a:t>cuối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thì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thở</a:t>
            </a:r>
            <a:r>
              <a:rPr lang="en-US" altLang="en-US" sz="2400" dirty="0"/>
              <a:t> ra </a:t>
            </a:r>
            <a:r>
              <a:rPr lang="vi-VN" altLang="en-US" sz="2400" dirty="0"/>
              <a:t>5 </a:t>
            </a:r>
            <a:r>
              <a:rPr lang="vi-VN" altLang="en-US" sz="2400" dirty="0" err="1"/>
              <a:t>đến</a:t>
            </a:r>
            <a:r>
              <a:rPr lang="vi-VN" altLang="en-US" sz="2400" dirty="0"/>
              <a:t> 10 </a:t>
            </a:r>
            <a:r>
              <a:rPr lang="vi-VN" altLang="en-US" sz="2400" dirty="0" err="1"/>
              <a:t>cm</a:t>
            </a:r>
            <a:r>
              <a:rPr lang="vi-VN" altLang="en-US" sz="2400" dirty="0"/>
              <a:t> H2O </a:t>
            </a:r>
            <a:r>
              <a:rPr lang="vi-VN" altLang="en-US" sz="2400" dirty="0" err="1"/>
              <a:t>và</a:t>
            </a:r>
            <a:endParaRPr lang="vi-VN" alt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vi-VN" altLang="en-US" sz="2400" dirty="0"/>
              <a:t>(c) </a:t>
            </a:r>
            <a:r>
              <a:rPr lang="vi-VN" altLang="en-US" sz="2400" dirty="0" err="1"/>
              <a:t>sử</a:t>
            </a:r>
            <a:r>
              <a:rPr lang="vi-VN" altLang="en-US" sz="2400" dirty="0"/>
              <a:t> </a:t>
            </a:r>
            <a:r>
              <a:rPr lang="vi-VN" altLang="en-US" sz="2400" dirty="0" err="1"/>
              <a:t>dụng</a:t>
            </a:r>
            <a:r>
              <a:rPr lang="vi-VN" altLang="en-US" sz="2400" dirty="0"/>
              <a:t> </a:t>
            </a:r>
            <a:r>
              <a:rPr lang="vi-VN" altLang="en-US" sz="2400" dirty="0" err="1">
                <a:solidFill>
                  <a:srgbClr val="FFFF00"/>
                </a:solidFill>
              </a:rPr>
              <a:t>thuốc</a:t>
            </a:r>
            <a:r>
              <a:rPr lang="vi-VN" altLang="en-US" sz="2400" dirty="0">
                <a:solidFill>
                  <a:srgbClr val="FFFF00"/>
                </a:solidFill>
              </a:rPr>
              <a:t> an </a:t>
            </a:r>
            <a:r>
              <a:rPr lang="vi-VN" altLang="en-US" sz="2400" dirty="0" err="1">
                <a:solidFill>
                  <a:srgbClr val="FFFF00"/>
                </a:solidFill>
              </a:rPr>
              <a:t>thần</a:t>
            </a:r>
            <a:r>
              <a:rPr lang="vi-VN" altLang="en-US" sz="2400" dirty="0">
                <a:solidFill>
                  <a:srgbClr val="FFFF00"/>
                </a:solidFill>
              </a:rPr>
              <a:t> </a:t>
            </a:r>
            <a:r>
              <a:rPr lang="vi-VN" altLang="en-US" sz="2400" dirty="0" err="1"/>
              <a:t>tác</a:t>
            </a:r>
            <a:r>
              <a:rPr lang="vi-VN" altLang="en-US" sz="2400" dirty="0"/>
              <a:t> </a:t>
            </a:r>
            <a:r>
              <a:rPr lang="vi-VN" altLang="en-US" sz="2400" dirty="0" err="1"/>
              <a:t>dụng</a:t>
            </a:r>
            <a:r>
              <a:rPr lang="vi-VN" altLang="en-US" sz="2400" dirty="0"/>
              <a:t> </a:t>
            </a:r>
            <a:r>
              <a:rPr lang="vi-VN" altLang="en-US" sz="2400" dirty="0" err="1"/>
              <a:t>ngắn</a:t>
            </a:r>
            <a:r>
              <a:rPr lang="vi-VN" altLang="en-US" sz="2400" dirty="0"/>
              <a:t> </a:t>
            </a:r>
            <a:r>
              <a:rPr lang="vi-VN" altLang="en-US" sz="2400" dirty="0" err="1"/>
              <a:t>nếu</a:t>
            </a:r>
            <a:r>
              <a:rPr lang="vi-VN" altLang="en-US" sz="2400" dirty="0"/>
              <a:t> không</a:t>
            </a:r>
            <a:r>
              <a:rPr lang="en-US" altLang="en-US" sz="2400" dirty="0"/>
              <a:t> </a:t>
            </a:r>
            <a:r>
              <a:rPr lang="en-US" altLang="en-US" sz="2400" dirty="0" err="1">
                <a:solidFill>
                  <a:srgbClr val="FFFF00"/>
                </a:solidFill>
              </a:rPr>
              <a:t>đồng</a:t>
            </a:r>
            <a:r>
              <a:rPr lang="en-US" altLang="en-US" sz="2400" dirty="0">
                <a:solidFill>
                  <a:srgbClr val="FFFF00"/>
                </a:solidFill>
              </a:rPr>
              <a:t> </a:t>
            </a:r>
            <a:r>
              <a:rPr lang="en-US" altLang="en-US" sz="2400" dirty="0" err="1">
                <a:solidFill>
                  <a:srgbClr val="FFFF00"/>
                </a:solidFill>
              </a:rPr>
              <a:t>bộ</a:t>
            </a:r>
            <a:r>
              <a:rPr lang="vi-VN" altLang="en-US" sz="2400" dirty="0">
                <a:solidFill>
                  <a:srgbClr val="FFFF00"/>
                </a:solidFill>
              </a:rPr>
              <a:t> </a:t>
            </a:r>
            <a:r>
              <a:rPr lang="vi-VN" altLang="en-US" sz="2400" dirty="0" err="1"/>
              <a:t>được</a:t>
            </a:r>
            <a:r>
              <a:rPr lang="vi-VN" altLang="en-US" sz="2400" dirty="0"/>
              <a:t> </a:t>
            </a:r>
            <a:r>
              <a:rPr lang="vi-VN" altLang="en-US" sz="2400" dirty="0" err="1"/>
              <a:t>giữa</a:t>
            </a:r>
            <a:r>
              <a:rPr lang="vi-VN" altLang="en-US" sz="2400" dirty="0"/>
              <a:t> </a:t>
            </a:r>
            <a:r>
              <a:rPr lang="vi-VN" altLang="en-US" sz="2400" dirty="0" err="1"/>
              <a:t>bệnh</a:t>
            </a:r>
            <a:r>
              <a:rPr lang="vi-VN" altLang="en-US" sz="2400" dirty="0"/>
              <a:t> nhân </a:t>
            </a:r>
            <a:r>
              <a:rPr lang="vi-VN" altLang="en-US" sz="2400" dirty="0" err="1"/>
              <a:t>và</a:t>
            </a:r>
            <a:r>
              <a:rPr lang="vi-VN" altLang="en-US" sz="2400" dirty="0"/>
              <a:t> </a:t>
            </a:r>
            <a:r>
              <a:rPr lang="vi-VN" altLang="en-US" sz="2400" dirty="0" err="1"/>
              <a:t>máy</a:t>
            </a:r>
            <a:r>
              <a:rPr lang="vi-VN" altLang="en-US" sz="2400" dirty="0"/>
              <a:t> </a:t>
            </a:r>
            <a:r>
              <a:rPr lang="vi-VN" altLang="en-US" sz="2400" dirty="0" err="1"/>
              <a:t>thở</a:t>
            </a:r>
            <a:r>
              <a:rPr lang="vi-VN" altLang="en-US" sz="2400" dirty="0"/>
              <a:t>, </a:t>
            </a:r>
            <a:r>
              <a:rPr lang="vi-VN" altLang="en-US" sz="2400" dirty="0" err="1"/>
              <a:t>để</a:t>
            </a:r>
            <a:r>
              <a:rPr lang="vi-VN" altLang="en-US" sz="2400" dirty="0"/>
              <a:t> </a:t>
            </a:r>
            <a:r>
              <a:rPr lang="vi-VN" altLang="en-US" sz="2400" dirty="0" err="1"/>
              <a:t>tránh</a:t>
            </a:r>
            <a:r>
              <a:rPr lang="vi-VN" altLang="en-US" sz="2400" dirty="0"/>
              <a:t> </a:t>
            </a:r>
            <a:r>
              <a:rPr lang="vi-VN" altLang="en-US" sz="2400" dirty="0" err="1"/>
              <a:t>kích</a:t>
            </a:r>
            <a:r>
              <a:rPr lang="vi-VN" altLang="en-US" sz="2400" dirty="0"/>
              <a:t> </a:t>
            </a:r>
            <a:r>
              <a:rPr lang="vi-VN" altLang="en-US" sz="2400" dirty="0" err="1"/>
              <a:t>hoạt</a:t>
            </a:r>
            <a:r>
              <a:rPr lang="vi-VN" altLang="en-US" sz="2400" dirty="0"/>
              <a:t> </a:t>
            </a:r>
            <a:r>
              <a:rPr lang="vi-VN" altLang="en-US" sz="2400" dirty="0" err="1"/>
              <a:t>dòng</a:t>
            </a:r>
            <a:r>
              <a:rPr lang="vi-VN" altLang="en-US" sz="2400" dirty="0"/>
              <a:t> </a:t>
            </a:r>
            <a:r>
              <a:rPr lang="en-US" altLang="en-US" sz="2400" dirty="0" err="1"/>
              <a:t>khởi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động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hít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vào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</a:t>
            </a:r>
            <a:r>
              <a:rPr lang="vi-VN" altLang="en-US" sz="2400" dirty="0" err="1"/>
              <a:t>các</a:t>
            </a:r>
            <a:r>
              <a:rPr lang="vi-VN" altLang="en-US" sz="2400" dirty="0"/>
              <a:t> </a:t>
            </a:r>
            <a:r>
              <a:rPr lang="vi-VN" altLang="en-US" sz="2400" dirty="0" err="1"/>
              <a:t>đợt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giảm</a:t>
            </a:r>
            <a:r>
              <a:rPr lang="en-US" altLang="en-US" sz="2400" dirty="0"/>
              <a:t> </a:t>
            </a:r>
            <a:r>
              <a:rPr lang="vi-VN" altLang="en-US" sz="2400" dirty="0"/>
              <a:t> lưu </a:t>
            </a:r>
            <a:r>
              <a:rPr lang="vi-VN" altLang="en-US" sz="2400" dirty="0" err="1"/>
              <a:t>lượng</a:t>
            </a:r>
            <a:r>
              <a:rPr lang="vi-VN" altLang="en-US" sz="2400" dirty="0"/>
              <a:t> </a:t>
            </a:r>
            <a:r>
              <a:rPr lang="en-US" altLang="en-US" sz="2400" dirty="0" err="1"/>
              <a:t>hít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vào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đỉnh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E305EFF0-EA58-4483-8B86-E8EFC91908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Đồng thuận ESCMID 2018</a:t>
            </a:r>
          </a:p>
        </p:txBody>
      </p:sp>
      <p:sp>
        <p:nvSpPr>
          <p:cNvPr id="25603" name="TextBox 3">
            <a:extLst>
              <a:ext uri="{FF2B5EF4-FFF2-40B4-BE49-F238E27FC236}">
                <a16:creationId xmlns:a16="http://schemas.microsoft.com/office/drawing/2014/main" id="{5E33232D-E9D4-4849-AC79-088E08A5A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00800"/>
            <a:ext cx="373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Rello, Clin Microbiol Infect 2017 </a:t>
            </a:r>
            <a:br>
              <a:rPr lang="en-US" altLang="en-US" sz="1800"/>
            </a:br>
            <a:endParaRPr lang="en-US" altLang="en-US" sz="1800"/>
          </a:p>
        </p:txBody>
      </p:sp>
      <p:sp>
        <p:nvSpPr>
          <p:cNvPr id="25604" name="Content Placeholder 4">
            <a:extLst>
              <a:ext uri="{FF2B5EF4-FFF2-40B4-BE49-F238E27FC236}">
                <a16:creationId xmlns:a16="http://schemas.microsoft.com/office/drawing/2014/main" id="{2359ECC0-36F0-4C40-AADA-FE3A6970E6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2286000"/>
            <a:ext cx="10515600" cy="2805896"/>
          </a:xfrm>
        </p:spPr>
        <p:txBody>
          <a:bodyPr>
            <a:spAutoFit/>
          </a:bodyPr>
          <a:lstStyle/>
          <a:p>
            <a:r>
              <a:rPr lang="en-US" altLang="en-US" sz="2800" dirty="0" err="1"/>
              <a:t>Một</a:t>
            </a:r>
            <a:r>
              <a:rPr lang="en-US" altLang="en-US" sz="2800" dirty="0"/>
              <a:t> </a:t>
            </a:r>
            <a:r>
              <a:rPr lang="en-US" altLang="en-US" sz="2800" dirty="0" err="1">
                <a:solidFill>
                  <a:srgbClr val="FFFF00"/>
                </a:solidFill>
              </a:rPr>
              <a:t>màng</a:t>
            </a:r>
            <a:r>
              <a:rPr lang="en-US" altLang="en-US" sz="2800" dirty="0">
                <a:solidFill>
                  <a:srgbClr val="FFFF00"/>
                </a:solidFill>
              </a:rPr>
              <a:t> </a:t>
            </a:r>
            <a:r>
              <a:rPr lang="en-US" altLang="en-US" sz="2800" dirty="0" err="1">
                <a:solidFill>
                  <a:srgbClr val="FFFF00"/>
                </a:solidFill>
              </a:rPr>
              <a:t>lọc</a:t>
            </a:r>
            <a:r>
              <a:rPr lang="en-US" altLang="en-US" sz="2800" dirty="0">
                <a:solidFill>
                  <a:srgbClr val="FFFF00"/>
                </a:solidFill>
              </a:rPr>
              <a:t> </a:t>
            </a:r>
            <a:r>
              <a:rPr lang="en-US" altLang="en-US" sz="2800" dirty="0" err="1"/>
              <a:t>cần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gắn</a:t>
            </a:r>
            <a:r>
              <a:rPr lang="en-US" altLang="en-US" sz="2800" dirty="0"/>
              <a:t> ở </a:t>
            </a:r>
            <a:r>
              <a:rPr lang="en-US" altLang="en-US" sz="2800" dirty="0" err="1"/>
              <a:t>đầu</a:t>
            </a:r>
            <a:r>
              <a:rPr lang="en-US" altLang="en-US" sz="2800" dirty="0"/>
              <a:t> </a:t>
            </a:r>
            <a:r>
              <a:rPr lang="en-US" altLang="en-US" sz="2800" dirty="0" err="1">
                <a:solidFill>
                  <a:srgbClr val="FFFF00"/>
                </a:solidFill>
              </a:rPr>
              <a:t>thở</a:t>
            </a:r>
            <a:r>
              <a:rPr lang="en-US" altLang="en-US" sz="2800" dirty="0">
                <a:solidFill>
                  <a:srgbClr val="FFFF00"/>
                </a:solidFill>
              </a:rPr>
              <a:t> ra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bảo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vệ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dụng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cụ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lưu</a:t>
            </a:r>
            <a:r>
              <a:rPr lang="en-US" altLang="en-US" sz="2800" dirty="0"/>
              <a:t> l</a:t>
            </a:r>
            <a:r>
              <a:rPr lang="vi-VN" altLang="en-US" sz="2800" dirty="0"/>
              <a:t>ư</a:t>
            </a:r>
            <a:r>
              <a:rPr lang="en-US" altLang="en-US" sz="2800" dirty="0" err="1"/>
              <a:t>ợng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thông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khí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và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màng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lọc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này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cần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thay</a:t>
            </a:r>
            <a:r>
              <a:rPr lang="en-US" altLang="en-US" sz="2800" dirty="0"/>
              <a:t> </a:t>
            </a:r>
            <a:r>
              <a:rPr lang="en-US" altLang="en-US" sz="2800" dirty="0" err="1">
                <a:solidFill>
                  <a:srgbClr val="FFFF00"/>
                </a:solidFill>
              </a:rPr>
              <a:t>mỗi</a:t>
            </a:r>
            <a:r>
              <a:rPr lang="en-US" altLang="en-US" sz="2800" dirty="0">
                <a:solidFill>
                  <a:srgbClr val="FFFF00"/>
                </a:solidFill>
              </a:rPr>
              <a:t> </a:t>
            </a:r>
            <a:r>
              <a:rPr lang="en-US" altLang="en-US" sz="2800" dirty="0" err="1">
                <a:solidFill>
                  <a:srgbClr val="FFFF00"/>
                </a:solidFill>
              </a:rPr>
              <a:t>lần</a:t>
            </a:r>
            <a:r>
              <a:rPr lang="en-US" altLang="en-US" sz="2800" dirty="0">
                <a:solidFill>
                  <a:srgbClr val="FFFF00"/>
                </a:solidFill>
              </a:rPr>
              <a:t> </a:t>
            </a:r>
            <a:r>
              <a:rPr lang="en-US" altLang="en-US" sz="2800" dirty="0" err="1"/>
              <a:t>phun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khí</a:t>
            </a:r>
            <a:r>
              <a:rPr lang="en-US" altLang="en-US" sz="2800" dirty="0"/>
              <a:t> dung </a:t>
            </a:r>
            <a:r>
              <a:rPr lang="en-US" altLang="en-US" sz="2800" dirty="0" err="1"/>
              <a:t>để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tránh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làm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tắc</a:t>
            </a:r>
            <a:r>
              <a:rPr lang="en-US" altLang="en-US" sz="2800" dirty="0"/>
              <a:t> đ</a:t>
            </a:r>
            <a:r>
              <a:rPr lang="vi-VN" altLang="en-US" sz="2800" dirty="0"/>
              <a:t>ư</a:t>
            </a:r>
            <a:r>
              <a:rPr lang="en-US" altLang="en-US" sz="2800" dirty="0" err="1"/>
              <a:t>ờng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thở</a:t>
            </a:r>
            <a:r>
              <a:rPr lang="en-US" altLang="en-US" sz="2800" dirty="0"/>
              <a:t> ra</a:t>
            </a:r>
          </a:p>
          <a:p>
            <a:r>
              <a:rPr lang="en-US" altLang="en-US" sz="2800" dirty="0" err="1"/>
              <a:t>Dụng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cụ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giữ</a:t>
            </a:r>
            <a:r>
              <a:rPr lang="en-US" altLang="en-US" sz="2800" dirty="0"/>
              <a:t> </a:t>
            </a:r>
            <a:r>
              <a:rPr lang="en-US" altLang="en-US" sz="2800" dirty="0" err="1"/>
              <a:t>ẩm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làm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ấm</a:t>
            </a:r>
            <a:r>
              <a:rPr lang="en-US" altLang="en-US" sz="2800" dirty="0"/>
              <a:t>/</a:t>
            </a:r>
            <a:r>
              <a:rPr lang="en-US" altLang="en-US" sz="2800" dirty="0" err="1">
                <a:solidFill>
                  <a:srgbClr val="FFFF00"/>
                </a:solidFill>
              </a:rPr>
              <a:t>lọc</a:t>
            </a:r>
            <a:r>
              <a:rPr lang="en-US" altLang="en-US" sz="2800" dirty="0">
                <a:solidFill>
                  <a:srgbClr val="FFFF00"/>
                </a:solidFill>
              </a:rPr>
              <a:t> </a:t>
            </a:r>
            <a:r>
              <a:rPr lang="en-US" altLang="en-US" sz="2800" dirty="0" err="1">
                <a:solidFill>
                  <a:srgbClr val="FFFF00"/>
                </a:solidFill>
              </a:rPr>
              <a:t>giữ</a:t>
            </a:r>
            <a:r>
              <a:rPr lang="en-US" altLang="en-US" sz="2800" dirty="0">
                <a:solidFill>
                  <a:srgbClr val="FFFF00"/>
                </a:solidFill>
              </a:rPr>
              <a:t> </a:t>
            </a:r>
            <a:r>
              <a:rPr lang="en-US" altLang="en-US" sz="2800" dirty="0" err="1">
                <a:solidFill>
                  <a:srgbClr val="FFFF00"/>
                </a:solidFill>
              </a:rPr>
              <a:t>ấm</a:t>
            </a:r>
            <a:r>
              <a:rPr lang="en-US" altLang="en-US" sz="2800" dirty="0">
                <a:solidFill>
                  <a:srgbClr val="FFFF00"/>
                </a:solidFill>
              </a:rPr>
              <a:t>, </a:t>
            </a:r>
            <a:r>
              <a:rPr lang="en-US" altLang="en-US" sz="2800" dirty="0" err="1">
                <a:solidFill>
                  <a:srgbClr val="FFFF00"/>
                </a:solidFill>
              </a:rPr>
              <a:t>ẩm</a:t>
            </a:r>
            <a:r>
              <a:rPr lang="en-US" altLang="en-US" sz="2800" dirty="0">
                <a:solidFill>
                  <a:srgbClr val="FFFF00"/>
                </a:solidFill>
              </a:rPr>
              <a:t> </a:t>
            </a:r>
            <a:r>
              <a:rPr lang="en-US" altLang="en-US" sz="2800" dirty="0" err="1">
                <a:solidFill>
                  <a:srgbClr val="FFFF00"/>
                </a:solidFill>
              </a:rPr>
              <a:t>cần</a:t>
            </a:r>
            <a:r>
              <a:rPr lang="en-US" altLang="en-US" sz="2800" dirty="0">
                <a:solidFill>
                  <a:srgbClr val="FFFF00"/>
                </a:solidFill>
              </a:rPr>
              <a:t> </a:t>
            </a:r>
            <a:r>
              <a:rPr lang="en-US" altLang="en-US" sz="2800" dirty="0" err="1">
                <a:solidFill>
                  <a:srgbClr val="FFFF00"/>
                </a:solidFill>
              </a:rPr>
              <a:t>ngừng</a:t>
            </a:r>
            <a:r>
              <a:rPr lang="en-US" altLang="en-US" sz="2800" dirty="0">
                <a:solidFill>
                  <a:srgbClr val="FFFF00"/>
                </a:solidFill>
              </a:rPr>
              <a:t> </a:t>
            </a:r>
            <a:r>
              <a:rPr lang="en-US" altLang="en-US" sz="2800" dirty="0" err="1">
                <a:solidFill>
                  <a:srgbClr val="FFFF00"/>
                </a:solidFill>
              </a:rPr>
              <a:t>sử</a:t>
            </a:r>
            <a:r>
              <a:rPr lang="en-US" altLang="en-US" sz="2800" dirty="0">
                <a:solidFill>
                  <a:srgbClr val="FFFF00"/>
                </a:solidFill>
              </a:rPr>
              <a:t> </a:t>
            </a:r>
            <a:r>
              <a:rPr lang="en-US" altLang="en-US" sz="2800" dirty="0" err="1">
                <a:solidFill>
                  <a:srgbClr val="FFFF00"/>
                </a:solidFill>
              </a:rPr>
              <a:t>dụng</a:t>
            </a:r>
            <a:r>
              <a:rPr lang="en-US" altLang="en-US" sz="2800" dirty="0">
                <a:solidFill>
                  <a:srgbClr val="FFFF00"/>
                </a:solidFill>
              </a:rPr>
              <a:t> </a:t>
            </a:r>
            <a:r>
              <a:rPr lang="en-US" altLang="en-US" sz="2800" dirty="0" err="1"/>
              <a:t>khi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phun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khí</a:t>
            </a:r>
            <a:r>
              <a:rPr lang="en-US" altLang="en-US" sz="2800" dirty="0"/>
              <a:t> dung </a:t>
            </a:r>
            <a:r>
              <a:rPr lang="en-US" altLang="en-US" sz="2800" dirty="0" err="1"/>
              <a:t>tránh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mất</a:t>
            </a:r>
            <a:r>
              <a:rPr lang="en-US" altLang="en-US" sz="2800" dirty="0"/>
              <a:t> l</a:t>
            </a:r>
            <a:r>
              <a:rPr lang="vi-VN" altLang="en-US" sz="2800" dirty="0"/>
              <a:t>ư</a:t>
            </a:r>
            <a:r>
              <a:rPr lang="en-US" altLang="en-US" sz="2800" dirty="0" err="1"/>
              <a:t>ợng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lớn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hạt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đã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khí</a:t>
            </a:r>
            <a:r>
              <a:rPr lang="en-US" altLang="en-US" sz="2800" dirty="0"/>
              <a:t> dung </a:t>
            </a:r>
            <a:r>
              <a:rPr lang="en-US" altLang="en-US" sz="2800" dirty="0" err="1"/>
              <a:t>hóa</a:t>
            </a:r>
            <a:r>
              <a:rPr lang="en-US" altLang="en-US" sz="2800" dirty="0"/>
              <a:t> do </a:t>
            </a:r>
            <a:r>
              <a:rPr lang="en-US" altLang="en-US" sz="2800" dirty="0" err="1"/>
              <a:t>bắt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giữ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và</a:t>
            </a:r>
            <a:r>
              <a:rPr lang="en-US" altLang="en-US" sz="2800" dirty="0"/>
              <a:t> ng</a:t>
            </a:r>
            <a:r>
              <a:rPr lang="vi-VN" altLang="en-US" sz="2800" dirty="0"/>
              <a:t>ư</a:t>
            </a:r>
            <a:r>
              <a:rPr lang="en-US" altLang="en-US" sz="2800" dirty="0"/>
              <a:t>ng </a:t>
            </a:r>
            <a:r>
              <a:rPr lang="en-US" altLang="en-US" sz="2800" dirty="0" err="1"/>
              <a:t>tụ</a:t>
            </a:r>
            <a:endParaRPr lang="en-US" altLang="en-US" sz="28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5444C7EA-2C21-4557-9395-611B72A255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Đồng thuận ESCMID 2018</a:t>
            </a:r>
          </a:p>
        </p:txBody>
      </p:sp>
      <p:sp>
        <p:nvSpPr>
          <p:cNvPr id="26627" name="TextBox 3">
            <a:extLst>
              <a:ext uri="{FF2B5EF4-FFF2-40B4-BE49-F238E27FC236}">
                <a16:creationId xmlns:a16="http://schemas.microsoft.com/office/drawing/2014/main" id="{B7AD1B60-CF4A-4EE2-B6ED-EF359D7D6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6492875"/>
            <a:ext cx="373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Rello, Clin Microbiol Infect 2017 </a:t>
            </a:r>
            <a:br>
              <a:rPr lang="en-US" altLang="en-US" sz="1800"/>
            </a:br>
            <a:endParaRPr lang="en-US" altLang="en-US" sz="1800"/>
          </a:p>
        </p:txBody>
      </p:sp>
      <p:sp>
        <p:nvSpPr>
          <p:cNvPr id="26628" name="Content Placeholder 4">
            <a:extLst>
              <a:ext uri="{FF2B5EF4-FFF2-40B4-BE49-F238E27FC236}">
                <a16:creationId xmlns:a16="http://schemas.microsoft.com/office/drawing/2014/main" id="{38F227B7-722D-40DD-B4A1-A4AC8EC10B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25450"/>
          </a:xfrm>
        </p:spPr>
        <p:txBody>
          <a:bodyPr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US" altLang="en-US" sz="2400"/>
          </a:p>
        </p:txBody>
      </p:sp>
      <p:pic>
        <p:nvPicPr>
          <p:cNvPr id="26629" name="Picture 5">
            <a:extLst>
              <a:ext uri="{FF2B5EF4-FFF2-40B4-BE49-F238E27FC236}">
                <a16:creationId xmlns:a16="http://schemas.microsoft.com/office/drawing/2014/main" id="{00F25FAB-3253-4800-BB64-4DD282C1A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-134938"/>
            <a:ext cx="4572000" cy="712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B8A32050-F4BC-4F13-8DB4-EF13B87668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K</a:t>
            </a:r>
            <a:r>
              <a:rPr lang="vi-VN" altLang="en-US">
                <a:latin typeface="Calibri" panose="020F0502020204030204" pitchFamily="34" charset="0"/>
              </a:rPr>
              <a:t>háng sinh đường hít</a:t>
            </a:r>
            <a:r>
              <a:rPr lang="en-US" altLang="en-US">
                <a:latin typeface="Calibri" panose="020F0502020204030204" pitchFamily="34" charset="0"/>
              </a:rPr>
              <a:t>/khí dung</a:t>
            </a:r>
          </a:p>
        </p:txBody>
      </p:sp>
      <p:sp>
        <p:nvSpPr>
          <p:cNvPr id="6146" name="Content Placeholder 2">
            <a:extLst>
              <a:ext uri="{FF2B5EF4-FFF2-40B4-BE49-F238E27FC236}">
                <a16:creationId xmlns:a16="http://schemas.microsoft.com/office/drawing/2014/main" id="{1209DCA7-5D31-404B-B141-7682032430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19200" y="2133600"/>
            <a:ext cx="9829800" cy="4525963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vi-VN" altLang="en-US" sz="3200" dirty="0" err="1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</a:rPr>
              <a:t>Tổng</a:t>
            </a:r>
            <a:r>
              <a:rPr lang="vi-VN" altLang="en-US" sz="3200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</a:rPr>
              <a:t> quan </a:t>
            </a:r>
            <a:r>
              <a:rPr lang="vi-VN" altLang="en-US" sz="3200" dirty="0" err="1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</a:rPr>
              <a:t>và</a:t>
            </a:r>
            <a:r>
              <a:rPr lang="vi-VN" altLang="en-US" sz="3200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</a:rPr>
              <a:t> cơ </a:t>
            </a:r>
            <a:r>
              <a:rPr lang="vi-VN" altLang="en-US" sz="3200" dirty="0" err="1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</a:rPr>
              <a:t>sở</a:t>
            </a:r>
            <a:r>
              <a:rPr lang="vi-VN" altLang="en-US" sz="3200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</a:rPr>
              <a:t> sinh </a:t>
            </a:r>
            <a:r>
              <a:rPr lang="vi-VN" altLang="en-US" sz="3200" dirty="0" err="1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</a:rPr>
              <a:t>bệnh</a:t>
            </a:r>
            <a:r>
              <a:rPr lang="vi-VN" altLang="en-US" sz="3200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vi-VN" altLang="en-US" sz="3200" dirty="0" err="1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</a:rPr>
              <a:t>học</a:t>
            </a:r>
            <a:endParaRPr lang="en-US" altLang="en-US" sz="3200" dirty="0">
              <a:solidFill>
                <a:schemeClr val="tx1">
                  <a:lumMod val="65000"/>
                </a:schemeClr>
              </a:solidFill>
            </a:endParaRP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Dược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động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và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dược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lực</a:t>
            </a:r>
            <a:r>
              <a:rPr lang="en-US" altLang="en-US" sz="3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altLang="en-US" sz="3200" dirty="0" err="1">
                <a:solidFill>
                  <a:schemeClr val="tx1">
                    <a:lumMod val="65000"/>
                  </a:schemeClr>
                </a:solidFill>
              </a:rPr>
              <a:t>học</a:t>
            </a:r>
            <a:endParaRPr lang="en-US" altLang="en-US" sz="3200" dirty="0">
              <a:solidFill>
                <a:schemeClr val="tx1">
                  <a:lumMod val="65000"/>
                </a:schemeClr>
              </a:solidFill>
            </a:endParaRP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altLang="en-US" sz="3200" dirty="0" err="1"/>
              <a:t>Kháng</a:t>
            </a:r>
            <a:r>
              <a:rPr lang="en-US" altLang="en-US" sz="3200" dirty="0"/>
              <a:t> </a:t>
            </a:r>
            <a:r>
              <a:rPr lang="en-US" altLang="en-US" sz="3200" dirty="0" err="1"/>
              <a:t>sinh</a:t>
            </a:r>
            <a:r>
              <a:rPr lang="en-US" altLang="en-US" sz="3200" dirty="0"/>
              <a:t> </a:t>
            </a:r>
            <a:r>
              <a:rPr lang="en-US" altLang="en-US" sz="3200" dirty="0" err="1"/>
              <a:t>đường</a:t>
            </a:r>
            <a:r>
              <a:rPr lang="en-US" altLang="en-US" sz="3200" dirty="0"/>
              <a:t> </a:t>
            </a:r>
            <a:r>
              <a:rPr lang="en-US" altLang="en-US" sz="3200" dirty="0" err="1"/>
              <a:t>hít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trong</a:t>
            </a:r>
            <a:r>
              <a:rPr lang="en-US" altLang="en-US" sz="3200" dirty="0"/>
              <a:t> </a:t>
            </a:r>
            <a:r>
              <a:rPr lang="en-US" altLang="en-US" sz="3200" dirty="0" err="1"/>
              <a:t>viêm</a:t>
            </a:r>
            <a:r>
              <a:rPr lang="en-US" altLang="en-US" sz="3200" dirty="0"/>
              <a:t> </a:t>
            </a:r>
            <a:r>
              <a:rPr lang="en-US" altLang="en-US" sz="3200" dirty="0" err="1"/>
              <a:t>phổi</a:t>
            </a:r>
            <a:r>
              <a:rPr lang="en-US" altLang="en-US" sz="3200" dirty="0"/>
              <a:t> </a:t>
            </a:r>
            <a:r>
              <a:rPr lang="en-US" altLang="en-US" sz="3200" dirty="0" err="1"/>
              <a:t>bệnh</a:t>
            </a:r>
            <a:r>
              <a:rPr lang="en-US" altLang="en-US" sz="3200" dirty="0"/>
              <a:t> </a:t>
            </a:r>
            <a:r>
              <a:rPr lang="en-US" altLang="en-US" sz="3200" dirty="0" err="1"/>
              <a:t>viện</a:t>
            </a:r>
            <a:r>
              <a:rPr lang="en-US" altLang="en-US" sz="3200" dirty="0"/>
              <a:t>/</a:t>
            </a:r>
            <a:r>
              <a:rPr lang="en-US" altLang="en-US" sz="3200" dirty="0" err="1"/>
              <a:t>viêm</a:t>
            </a:r>
            <a:r>
              <a:rPr lang="en-US" altLang="en-US" sz="3200" dirty="0"/>
              <a:t> </a:t>
            </a:r>
            <a:r>
              <a:rPr lang="en-US" altLang="en-US" sz="3200" dirty="0" err="1"/>
              <a:t>phổi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thở</a:t>
            </a:r>
            <a:r>
              <a:rPr lang="en-US" altLang="en-US" sz="3200" dirty="0"/>
              <a:t> </a:t>
            </a:r>
            <a:r>
              <a:rPr lang="en-US" altLang="en-US" sz="3200" dirty="0" err="1"/>
              <a:t>máy</a:t>
            </a:r>
            <a:r>
              <a:rPr lang="en-US" altLang="en-US" sz="3200" dirty="0"/>
              <a:t> do </a:t>
            </a:r>
            <a:r>
              <a:rPr lang="en-US" altLang="en-US" sz="3200" dirty="0" err="1"/>
              <a:t>tác</a:t>
            </a:r>
            <a:r>
              <a:rPr lang="en-US" altLang="en-US" sz="3200" dirty="0"/>
              <a:t> </a:t>
            </a:r>
            <a:r>
              <a:rPr lang="en-US" altLang="en-US" sz="3200" dirty="0" err="1"/>
              <a:t>nhân</a:t>
            </a:r>
            <a:r>
              <a:rPr lang="en-US" altLang="en-US" sz="3200" dirty="0"/>
              <a:t> </a:t>
            </a:r>
            <a:r>
              <a:rPr lang="en-US" altLang="en-US" sz="3200" dirty="0" err="1"/>
              <a:t>đa</a:t>
            </a:r>
            <a:r>
              <a:rPr lang="en-US" altLang="en-US" sz="3200" dirty="0"/>
              <a:t> </a:t>
            </a:r>
            <a:r>
              <a:rPr lang="en-US" altLang="en-US" sz="3200" dirty="0" err="1"/>
              <a:t>kháng</a:t>
            </a:r>
            <a:r>
              <a:rPr lang="en-US" altLang="en-US" sz="3200" dirty="0"/>
              <a:t> </a:t>
            </a:r>
            <a:r>
              <a:rPr lang="en-US" altLang="en-US" sz="3200" dirty="0" err="1"/>
              <a:t>kháng</a:t>
            </a:r>
            <a:r>
              <a:rPr lang="en-US" altLang="en-US" sz="3200" dirty="0"/>
              <a:t> </a:t>
            </a:r>
            <a:r>
              <a:rPr lang="en-US" altLang="en-US" sz="3200" dirty="0" err="1"/>
              <a:t>sinh</a:t>
            </a:r>
            <a:endParaRPr lang="en-US" altLang="en-US" sz="3200" dirty="0"/>
          </a:p>
          <a:p>
            <a:pPr lvl="1" eaLnBrk="1" hangingPunct="1">
              <a:defRPr/>
            </a:pPr>
            <a:r>
              <a:rPr lang="en-US" altLang="en-US" sz="2800" dirty="0" err="1"/>
              <a:t>Chỉ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định</a:t>
            </a:r>
            <a:endParaRPr lang="en-US" altLang="en-US" sz="2800" dirty="0"/>
          </a:p>
          <a:p>
            <a:pPr lvl="1" eaLnBrk="1" hangingPunct="1">
              <a:defRPr/>
            </a:pPr>
            <a:r>
              <a:rPr lang="en-US" altLang="en-US" sz="2800" dirty="0" err="1"/>
              <a:t>Chứng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cứ</a:t>
            </a:r>
            <a:endParaRPr lang="en-US" altLang="en-US" sz="2800" dirty="0"/>
          </a:p>
        </p:txBody>
      </p:sp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13A14FC3-AF33-43D7-BC29-E838016318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381000"/>
            <a:ext cx="8991600" cy="838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/>
              <a:t>Phân tích gộp Colistin khí dung: Acinetobacter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F411B4FA-D7E1-4CDE-8E25-4321663DE1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3447" y="1363439"/>
            <a:ext cx="10131425" cy="160836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800" dirty="0"/>
              <a:t>20 </a:t>
            </a:r>
            <a:r>
              <a:rPr lang="en-US" altLang="en-US" sz="2800" dirty="0" err="1"/>
              <a:t>nghiên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cứu</a:t>
            </a:r>
            <a:r>
              <a:rPr lang="en-US" altLang="en-US" sz="2800" dirty="0"/>
              <a:t>: 6 </a:t>
            </a:r>
            <a:r>
              <a:rPr lang="en-US" altLang="en-US" sz="2800" dirty="0" err="1"/>
              <a:t>có</a:t>
            </a:r>
            <a:r>
              <a:rPr lang="en-US" altLang="en-US" sz="2800" dirty="0"/>
              <a:t> 2 </a:t>
            </a:r>
            <a:r>
              <a:rPr lang="en-US" altLang="en-US" sz="2800" dirty="0" err="1"/>
              <a:t>nhánh</a:t>
            </a:r>
            <a:r>
              <a:rPr lang="en-US" altLang="en-US" sz="2800" dirty="0"/>
              <a:t>; 14 </a:t>
            </a:r>
            <a:r>
              <a:rPr lang="en-US" altLang="en-US" sz="2800" dirty="0" err="1"/>
              <a:t>có</a:t>
            </a:r>
            <a:r>
              <a:rPr lang="en-US" altLang="en-US" sz="2800" dirty="0"/>
              <a:t> 1 </a:t>
            </a:r>
            <a:r>
              <a:rPr lang="en-US" altLang="en-US" sz="2800" dirty="0" err="1"/>
              <a:t>nhánh</a:t>
            </a:r>
            <a:endParaRPr lang="en-US" altLang="en-US" sz="2800" dirty="0"/>
          </a:p>
        </p:txBody>
      </p:sp>
      <p:pic>
        <p:nvPicPr>
          <p:cNvPr id="28676" name="Picture 3">
            <a:extLst>
              <a:ext uri="{FF2B5EF4-FFF2-40B4-BE49-F238E27FC236}">
                <a16:creationId xmlns:a16="http://schemas.microsoft.com/office/drawing/2014/main" id="{F5DECF82-B430-4190-AF63-AD0C92D2F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3" y="2657475"/>
            <a:ext cx="7961312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Box 4">
            <a:extLst>
              <a:ext uri="{FF2B5EF4-FFF2-40B4-BE49-F238E27FC236}">
                <a16:creationId xmlns:a16="http://schemas.microsoft.com/office/drawing/2014/main" id="{0D2CF108-1A31-46AC-87A2-28645945E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6248400"/>
            <a:ext cx="2544763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" panose="02020603050405020304" pitchFamily="18" charset="0"/>
              </a:rPr>
              <a:t>Florescu CID 2012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4B7E639-8E46-451A-A697-7D68774EFDAB}"/>
                  </a:ext>
                </a:extLst>
              </p14:cNvPr>
              <p14:cNvContentPartPr/>
              <p14:nvPr/>
            </p14:nvContentPartPr>
            <p14:xfrm>
              <a:off x="2470800" y="4304160"/>
              <a:ext cx="678960" cy="27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4B7E639-8E46-451A-A697-7D68774EFD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4960" y="4240800"/>
                <a:ext cx="7102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BC9AE50-0195-4AED-9E6B-1A22F614D568}"/>
                  </a:ext>
                </a:extLst>
              </p14:cNvPr>
              <p14:cNvContentPartPr/>
              <p14:nvPr/>
            </p14:nvContentPartPr>
            <p14:xfrm>
              <a:off x="2488440" y="4464720"/>
              <a:ext cx="670320" cy="9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BC9AE50-0195-4AED-9E6B-1A22F614D5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2600" y="4401360"/>
                <a:ext cx="7016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5F4F28B-0ED7-45FD-B2AA-0F655A62D880}"/>
                  </a:ext>
                </a:extLst>
              </p14:cNvPr>
              <p14:cNvContentPartPr/>
              <p14:nvPr/>
            </p14:nvContentPartPr>
            <p14:xfrm>
              <a:off x="5855160" y="4313160"/>
              <a:ext cx="321840" cy="9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5F4F28B-0ED7-45FD-B2AA-0F655A62D8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39320" y="4249800"/>
                <a:ext cx="3531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F8B6ABF-6F77-4D1E-A595-6A4D19880380}"/>
                  </a:ext>
                </a:extLst>
              </p14:cNvPr>
              <p14:cNvContentPartPr/>
              <p14:nvPr/>
            </p14:nvContentPartPr>
            <p14:xfrm>
              <a:off x="5819160" y="4456080"/>
              <a:ext cx="536400" cy="9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F8B6ABF-6F77-4D1E-A595-6A4D198803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03320" y="4392720"/>
                <a:ext cx="567720" cy="135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5861A380-9595-458B-AE2B-ABD76CF85B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Chỉ định không chính thức “off label” </a:t>
            </a:r>
          </a:p>
        </p:txBody>
      </p:sp>
      <p:pic>
        <p:nvPicPr>
          <p:cNvPr id="29699" name="Picture 4">
            <a:extLst>
              <a:ext uri="{FF2B5EF4-FFF2-40B4-BE49-F238E27FC236}">
                <a16:creationId xmlns:a16="http://schemas.microsoft.com/office/drawing/2014/main" id="{6C131611-5994-486E-BC0E-9C02941B6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65350"/>
            <a:ext cx="1092517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TextBox 4">
            <a:extLst>
              <a:ext uri="{FF2B5EF4-FFF2-40B4-BE49-F238E27FC236}">
                <a16:creationId xmlns:a16="http://schemas.microsoft.com/office/drawing/2014/main" id="{9372C40A-29ED-4698-AABD-E6F0B930C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6138863"/>
            <a:ext cx="3109913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" panose="02020603050405020304" pitchFamily="18" charset="0"/>
              </a:rPr>
              <a:t>Bron, Annals ATS 2014</a:t>
            </a:r>
          </a:p>
        </p:txBody>
      </p:sp>
      <p:sp>
        <p:nvSpPr>
          <p:cNvPr id="29701" name="Content Placeholder 1">
            <a:extLst>
              <a:ext uri="{FF2B5EF4-FFF2-40B4-BE49-F238E27FC236}">
                <a16:creationId xmlns:a16="http://schemas.microsoft.com/office/drawing/2014/main" id="{616F93F5-96B3-4999-82C4-2E07ED1843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3813175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29C74AA4-EA48-4479-8B8D-51074273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12192000" cy="8382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4000" dirty="0" err="1"/>
              <a:t>Phân</a:t>
            </a:r>
            <a:r>
              <a:rPr lang="en-US" altLang="en-US" sz="4000" dirty="0"/>
              <a:t> </a:t>
            </a:r>
            <a:r>
              <a:rPr lang="en-US" altLang="en-US" sz="4000" dirty="0" err="1"/>
              <a:t>tích</a:t>
            </a:r>
            <a:r>
              <a:rPr lang="en-US" altLang="en-US" sz="4000" dirty="0"/>
              <a:t> </a:t>
            </a:r>
            <a:r>
              <a:rPr lang="en-US" altLang="en-US" sz="4000" dirty="0" err="1"/>
              <a:t>gộp</a:t>
            </a:r>
            <a:r>
              <a:rPr lang="en-US" altLang="en-US" sz="4000" dirty="0"/>
              <a:t> </a:t>
            </a:r>
            <a:r>
              <a:rPr lang="vi-VN" altLang="en-US" sz="4000" dirty="0" err="1"/>
              <a:t>kháng</a:t>
            </a:r>
            <a:r>
              <a:rPr lang="vi-VN" altLang="en-US" sz="4000" dirty="0"/>
              <a:t> sinh </a:t>
            </a:r>
            <a:r>
              <a:rPr lang="vi-VN" altLang="en-US" sz="4000" dirty="0" err="1"/>
              <a:t>đường</a:t>
            </a:r>
            <a:r>
              <a:rPr lang="vi-VN" altLang="en-US" sz="4000" dirty="0"/>
              <a:t> </a:t>
            </a:r>
            <a:r>
              <a:rPr lang="vi-VN" altLang="en-US" sz="4000" dirty="0" err="1"/>
              <a:t>hít</a:t>
            </a:r>
            <a:r>
              <a:rPr lang="en-US" altLang="en-US" sz="4000" dirty="0"/>
              <a:t> VP </a:t>
            </a:r>
            <a:r>
              <a:rPr lang="en-US" altLang="en-US" sz="4000" dirty="0" err="1"/>
              <a:t>thở</a:t>
            </a:r>
            <a:r>
              <a:rPr lang="en-US" altLang="en-US" sz="4000" dirty="0"/>
              <a:t> </a:t>
            </a:r>
            <a:r>
              <a:rPr lang="en-US" altLang="en-US" sz="4000" dirty="0" err="1"/>
              <a:t>máy</a:t>
            </a:r>
            <a:br>
              <a:rPr lang="en-US" altLang="en-US" sz="3200" dirty="0"/>
            </a:br>
            <a:r>
              <a:rPr lang="en-US" altLang="en-US" sz="3100" b="1" dirty="0" err="1">
                <a:solidFill>
                  <a:srgbClr val="FFFF00"/>
                </a:solidFill>
              </a:rPr>
              <a:t>Tử</a:t>
            </a:r>
            <a:r>
              <a:rPr lang="en-US" altLang="en-US" sz="3100" b="1" dirty="0">
                <a:solidFill>
                  <a:srgbClr val="FFFF00"/>
                </a:solidFill>
              </a:rPr>
              <a:t> </a:t>
            </a:r>
            <a:r>
              <a:rPr lang="en-US" altLang="en-US" sz="3100" b="1" dirty="0" err="1">
                <a:solidFill>
                  <a:srgbClr val="FFFF00"/>
                </a:solidFill>
              </a:rPr>
              <a:t>suất</a:t>
            </a:r>
            <a:r>
              <a:rPr lang="en-US" altLang="en-US" sz="3100" b="1" dirty="0">
                <a:solidFill>
                  <a:srgbClr val="FFFF00"/>
                </a:solidFill>
              </a:rPr>
              <a:t>, </a:t>
            </a:r>
            <a:r>
              <a:rPr lang="en-US" altLang="en-US" sz="3100" b="1" dirty="0" err="1">
                <a:solidFill>
                  <a:srgbClr val="FFFF00"/>
                </a:solidFill>
              </a:rPr>
              <a:t>chữa</a:t>
            </a:r>
            <a:r>
              <a:rPr lang="en-US" altLang="en-US" sz="3100" b="1" dirty="0">
                <a:solidFill>
                  <a:srgbClr val="FFFF00"/>
                </a:solidFill>
              </a:rPr>
              <a:t> </a:t>
            </a:r>
            <a:r>
              <a:rPr lang="en-US" altLang="en-US" sz="3100" b="1" dirty="0" err="1">
                <a:solidFill>
                  <a:srgbClr val="FFFF00"/>
                </a:solidFill>
              </a:rPr>
              <a:t>khỏi</a:t>
            </a:r>
            <a:r>
              <a:rPr lang="en-US" altLang="en-US" sz="3100" b="1" dirty="0">
                <a:solidFill>
                  <a:srgbClr val="FFFF00"/>
                </a:solidFill>
              </a:rPr>
              <a:t> </a:t>
            </a:r>
            <a:r>
              <a:rPr lang="en-US" altLang="en-US" sz="3100" b="1" dirty="0" err="1">
                <a:solidFill>
                  <a:srgbClr val="FFFF00"/>
                </a:solidFill>
              </a:rPr>
              <a:t>lâm</a:t>
            </a:r>
            <a:r>
              <a:rPr lang="en-US" altLang="en-US" sz="3100" b="1" dirty="0">
                <a:solidFill>
                  <a:srgbClr val="FFFF00"/>
                </a:solidFill>
              </a:rPr>
              <a:t> </a:t>
            </a:r>
            <a:r>
              <a:rPr lang="en-US" altLang="en-US" sz="3100" b="1" dirty="0" err="1">
                <a:solidFill>
                  <a:srgbClr val="FFFF00"/>
                </a:solidFill>
              </a:rPr>
              <a:t>sàng</a:t>
            </a:r>
            <a:r>
              <a:rPr lang="en-US" altLang="en-US" sz="3100" b="1" dirty="0">
                <a:solidFill>
                  <a:srgbClr val="FFFF00"/>
                </a:solidFill>
              </a:rPr>
              <a:t>, </a:t>
            </a:r>
            <a:r>
              <a:rPr lang="en-US" altLang="en-US" sz="3100" b="1" dirty="0" err="1">
                <a:solidFill>
                  <a:srgbClr val="FFFF00"/>
                </a:solidFill>
              </a:rPr>
              <a:t>chữa</a:t>
            </a:r>
            <a:r>
              <a:rPr lang="en-US" altLang="en-US" sz="3100" b="1" dirty="0">
                <a:solidFill>
                  <a:srgbClr val="FFFF00"/>
                </a:solidFill>
              </a:rPr>
              <a:t> </a:t>
            </a:r>
            <a:r>
              <a:rPr lang="en-US" altLang="en-US" sz="3100" b="1" dirty="0" err="1">
                <a:solidFill>
                  <a:srgbClr val="FFFF00"/>
                </a:solidFill>
              </a:rPr>
              <a:t>khỏi</a:t>
            </a:r>
            <a:r>
              <a:rPr lang="en-US" altLang="en-US" sz="3100" b="1" dirty="0">
                <a:solidFill>
                  <a:srgbClr val="FFFF00"/>
                </a:solidFill>
              </a:rPr>
              <a:t> vi </a:t>
            </a:r>
            <a:r>
              <a:rPr lang="en-US" altLang="en-US" sz="3100" b="1" dirty="0" err="1">
                <a:solidFill>
                  <a:srgbClr val="FFFF00"/>
                </a:solidFill>
              </a:rPr>
              <a:t>sinh</a:t>
            </a:r>
            <a:r>
              <a:rPr lang="en-US" altLang="en-US" sz="3100" b="1" dirty="0">
                <a:solidFill>
                  <a:srgbClr val="FFFF00"/>
                </a:solidFill>
              </a:rPr>
              <a:t> </a:t>
            </a:r>
            <a:r>
              <a:rPr lang="en-US" altLang="en-US" sz="3100" b="1" dirty="0" err="1">
                <a:solidFill>
                  <a:srgbClr val="FFFF00"/>
                </a:solidFill>
              </a:rPr>
              <a:t>khác</a:t>
            </a:r>
            <a:r>
              <a:rPr lang="en-US" altLang="en-US" sz="3100" b="1" dirty="0">
                <a:solidFill>
                  <a:srgbClr val="FFFF00"/>
                </a:solidFill>
              </a:rPr>
              <a:t> </a:t>
            </a:r>
            <a:r>
              <a:rPr lang="en-US" altLang="en-US" sz="3100" b="1" dirty="0" err="1">
                <a:solidFill>
                  <a:srgbClr val="FFFF00"/>
                </a:solidFill>
              </a:rPr>
              <a:t>biệt</a:t>
            </a:r>
            <a:r>
              <a:rPr lang="en-US" altLang="en-US" sz="3100" b="1" dirty="0">
                <a:solidFill>
                  <a:srgbClr val="FFFF00"/>
                </a:solidFill>
              </a:rPr>
              <a:t> KHÔNG </a:t>
            </a:r>
            <a:r>
              <a:rPr lang="en-US" altLang="en-US" sz="3100" b="1" dirty="0" err="1">
                <a:solidFill>
                  <a:srgbClr val="FFFF00"/>
                </a:solidFill>
              </a:rPr>
              <a:t>có</a:t>
            </a:r>
            <a:r>
              <a:rPr lang="en-US" altLang="en-US" sz="3100" b="1" dirty="0">
                <a:solidFill>
                  <a:srgbClr val="FFFF00"/>
                </a:solidFill>
              </a:rPr>
              <a:t> ý </a:t>
            </a:r>
            <a:r>
              <a:rPr lang="en-US" altLang="en-US" sz="3100" b="1" dirty="0" err="1">
                <a:solidFill>
                  <a:srgbClr val="FFFF00"/>
                </a:solidFill>
              </a:rPr>
              <a:t>nghĩa</a:t>
            </a:r>
            <a:r>
              <a:rPr lang="en-US" altLang="en-US" sz="3100" b="1" dirty="0">
                <a:solidFill>
                  <a:srgbClr val="FFFF00"/>
                </a:solidFill>
              </a:rPr>
              <a:t> </a:t>
            </a:r>
            <a:r>
              <a:rPr lang="en-US" altLang="en-US" sz="3100" b="1" dirty="0" err="1">
                <a:solidFill>
                  <a:srgbClr val="FFFF00"/>
                </a:solidFill>
              </a:rPr>
              <a:t>lâm</a:t>
            </a:r>
            <a:r>
              <a:rPr lang="en-US" altLang="en-US" sz="3100" b="1" dirty="0">
                <a:solidFill>
                  <a:srgbClr val="FFFF00"/>
                </a:solidFill>
              </a:rPr>
              <a:t> </a:t>
            </a:r>
            <a:r>
              <a:rPr lang="en-US" altLang="en-US" sz="3100" b="1" dirty="0" err="1">
                <a:solidFill>
                  <a:srgbClr val="FFFF00"/>
                </a:solidFill>
              </a:rPr>
              <a:t>sàng</a:t>
            </a:r>
            <a:endParaRPr lang="en-US" altLang="en-US" sz="3200" b="1" dirty="0">
              <a:solidFill>
                <a:srgbClr val="FFFF00"/>
              </a:solidFill>
            </a:endParaRP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EDA402EF-AEAA-4902-A33D-27E26A92D6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295400"/>
            <a:ext cx="8699500" cy="46482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30724" name="TextBox 3">
            <a:extLst>
              <a:ext uri="{FF2B5EF4-FFF2-40B4-BE49-F238E27FC236}">
                <a16:creationId xmlns:a16="http://schemas.microsoft.com/office/drawing/2014/main" id="{88AAE8EB-6EE7-4BC6-ACF8-8BE892AFA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0800" y="6396038"/>
            <a:ext cx="546735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t-IT" altLang="en-US" sz="2400">
                <a:latin typeface="Times" panose="02020603050405020304" pitchFamily="18" charset="0"/>
              </a:rPr>
              <a:t>Zampieri et al. Critical Care (2015) 19:150</a:t>
            </a:r>
            <a:endParaRPr lang="en-US" altLang="en-US" sz="2400">
              <a:latin typeface="Times" panose="02020603050405020304" pitchFamily="18" charset="0"/>
            </a:endParaRPr>
          </a:p>
        </p:txBody>
      </p:sp>
      <p:pic>
        <p:nvPicPr>
          <p:cNvPr id="30725" name="Picture 4">
            <a:extLst>
              <a:ext uri="{FF2B5EF4-FFF2-40B4-BE49-F238E27FC236}">
                <a16:creationId xmlns:a16="http://schemas.microsoft.com/office/drawing/2014/main" id="{B23F3B34-EB63-47C5-BE18-B8C1D6485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788" y="1671638"/>
            <a:ext cx="6773862" cy="404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04F3F029-52C4-41E8-AF15-37C3D1A426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365125"/>
            <a:ext cx="12115800" cy="1325563"/>
          </a:xfrm>
        </p:spPr>
        <p:txBody>
          <a:bodyPr/>
          <a:lstStyle/>
          <a:p>
            <a:r>
              <a:rPr lang="en-US" altLang="en-US"/>
              <a:t>Chỉ định dùng kháng sinh khí dung điều trị/dự phòng</a:t>
            </a:r>
            <a:br>
              <a:rPr lang="en-US" altLang="en-US"/>
            </a:br>
            <a:r>
              <a:rPr lang="en-US" altLang="en-US" sz="3600" b="1">
                <a:solidFill>
                  <a:srgbClr val="FFFF00"/>
                </a:solidFill>
              </a:rPr>
              <a:t>Châu Á &gt;&gt; Châu Âu và/hoặc châu Mỹ, Úc</a:t>
            </a:r>
            <a:endParaRPr lang="en-US" altLang="en-US" b="1">
              <a:solidFill>
                <a:srgbClr val="FFFF00"/>
              </a:solidFill>
            </a:endParaRP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FA0948FE-23E5-4171-9D30-F5C66B17B9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5500" y="5227638"/>
            <a:ext cx="10515600" cy="949325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31748" name="Picture 3">
            <a:extLst>
              <a:ext uri="{FF2B5EF4-FFF2-40B4-BE49-F238E27FC236}">
                <a16:creationId xmlns:a16="http://schemas.microsoft.com/office/drawing/2014/main" id="{9EFAAA62-3267-4B69-8850-C3615C055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690688"/>
            <a:ext cx="11409362" cy="394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4">
            <a:extLst>
              <a:ext uri="{FF2B5EF4-FFF2-40B4-BE49-F238E27FC236}">
                <a16:creationId xmlns:a16="http://schemas.microsoft.com/office/drawing/2014/main" id="{D92B2FB5-4748-46E5-86E0-F904BAB26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6419850"/>
            <a:ext cx="4144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Solé-Lleonart , Clin Biology Infection, 2016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45405405-F77C-48D8-961C-FA4686D5C7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365125"/>
            <a:ext cx="12115800" cy="1325563"/>
          </a:xfrm>
        </p:spPr>
        <p:txBody>
          <a:bodyPr/>
          <a:lstStyle/>
          <a:p>
            <a:r>
              <a:rPr lang="en-US" altLang="en-US"/>
              <a:t>Chỉ định dùng kháng sinh khí dung</a:t>
            </a:r>
            <a:br>
              <a:rPr lang="en-US" altLang="en-US"/>
            </a:br>
            <a:r>
              <a:rPr lang="en-US" altLang="en-US">
                <a:solidFill>
                  <a:srgbClr val="FFFF00"/>
                </a:solidFill>
              </a:rPr>
              <a:t>S</a:t>
            </a:r>
            <a:r>
              <a:rPr lang="en-US" altLang="en-US" sz="3600" b="1">
                <a:solidFill>
                  <a:srgbClr val="FFFF00"/>
                </a:solidFill>
              </a:rPr>
              <a:t>au cấy &gt;&gt; Dự phòng ở bn SGMD &gt;&gt; Điều trị kinh nghiệm</a:t>
            </a:r>
            <a:endParaRPr lang="en-US" altLang="en-US" b="1">
              <a:solidFill>
                <a:srgbClr val="FFFF00"/>
              </a:solidFill>
            </a:endParaRP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0D9C2041-23D9-42B2-A572-3C129F36D8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5500" y="5227638"/>
            <a:ext cx="10515600" cy="949325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33796" name="TextBox 4">
            <a:extLst>
              <a:ext uri="{FF2B5EF4-FFF2-40B4-BE49-F238E27FC236}">
                <a16:creationId xmlns:a16="http://schemas.microsoft.com/office/drawing/2014/main" id="{5691AE58-542C-4CFA-A9B1-8D208344D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6419850"/>
            <a:ext cx="4144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Solé-Lleonart , Clin Biology Infection, 2016</a:t>
            </a:r>
          </a:p>
        </p:txBody>
      </p:sp>
      <p:pic>
        <p:nvPicPr>
          <p:cNvPr id="33797" name="Picture 5">
            <a:extLst>
              <a:ext uri="{FF2B5EF4-FFF2-40B4-BE49-F238E27FC236}">
                <a16:creationId xmlns:a16="http://schemas.microsoft.com/office/drawing/2014/main" id="{D961A1BC-2385-44CB-A465-B7EBC3561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2114550"/>
            <a:ext cx="121666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EB607624-148E-410C-A609-BDE06531F8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365125"/>
            <a:ext cx="12115800" cy="1325563"/>
          </a:xfrm>
        </p:spPr>
        <p:txBody>
          <a:bodyPr/>
          <a:lstStyle/>
          <a:p>
            <a:r>
              <a:rPr lang="en-US" altLang="en-US"/>
              <a:t>Loại kháng sinh khí dung sử dụng</a:t>
            </a:r>
            <a:br>
              <a:rPr lang="en-US" altLang="en-US">
                <a:solidFill>
                  <a:srgbClr val="FFFF00"/>
                </a:solidFill>
              </a:rPr>
            </a:br>
            <a:r>
              <a:rPr lang="en-US" altLang="en-US" sz="4000" b="1">
                <a:solidFill>
                  <a:srgbClr val="FFFF00"/>
                </a:solidFill>
              </a:rPr>
              <a:t>Colistin, Tobra, Amika</a:t>
            </a:r>
            <a:endParaRPr lang="en-US" altLang="en-US" b="1">
              <a:solidFill>
                <a:srgbClr val="FFFF00"/>
              </a:solidFill>
            </a:endParaRP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13A9AA29-0226-42FE-80CD-7634DB6645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5500" y="5227638"/>
            <a:ext cx="10515600" cy="949325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35844" name="TextBox 4">
            <a:extLst>
              <a:ext uri="{FF2B5EF4-FFF2-40B4-BE49-F238E27FC236}">
                <a16:creationId xmlns:a16="http://schemas.microsoft.com/office/drawing/2014/main" id="{05E6D16B-B9B4-4CBC-9482-B3401FE98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6419850"/>
            <a:ext cx="4144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Solé-Lleonart , Clin Biology Infection, 2016</a:t>
            </a:r>
          </a:p>
        </p:txBody>
      </p:sp>
      <p:pic>
        <p:nvPicPr>
          <p:cNvPr id="35845" name="Picture 5">
            <a:extLst>
              <a:ext uri="{FF2B5EF4-FFF2-40B4-BE49-F238E27FC236}">
                <a16:creationId xmlns:a16="http://schemas.microsoft.com/office/drawing/2014/main" id="{1E1C0B5D-0EF5-4B23-9B48-A4ED7155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2087563"/>
            <a:ext cx="10634663" cy="393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Picture 3">
            <a:extLst>
              <a:ext uri="{FF2B5EF4-FFF2-40B4-BE49-F238E27FC236}">
                <a16:creationId xmlns:a16="http://schemas.microsoft.com/office/drawing/2014/main" id="{4DF35210-C2F3-4EF0-8507-8BEF471CA315}"/>
              </a:ext>
            </a:extLst>
          </p:cNvPr>
          <p:cNvPicPr>
            <a:picLocks noGrp="1" noChangeAspect="1" noChangeArrowheads="1"/>
          </p:cNvPicPr>
          <p:nvPr>
            <p:ph type="ctr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274638"/>
            <a:ext cx="71628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2" name="Picture 2">
            <a:extLst>
              <a:ext uri="{FF2B5EF4-FFF2-40B4-BE49-F238E27FC236}">
                <a16:creationId xmlns:a16="http://schemas.microsoft.com/office/drawing/2014/main" id="{2C8A14AA-7461-43A7-A4BA-758F0AD1B3AB}"/>
              </a:ext>
            </a:extLst>
          </p:cNvPr>
          <p:cNvPicPr>
            <a:picLocks noGrp="1" noChangeAspect="1" noChangeArrowheads="1"/>
          </p:cNvPicPr>
          <p:nvPr>
            <p:ph type="subTitle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539876"/>
            <a:ext cx="9144000" cy="5318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283" name="Oval 4">
            <a:extLst>
              <a:ext uri="{FF2B5EF4-FFF2-40B4-BE49-F238E27FC236}">
                <a16:creationId xmlns:a16="http://schemas.microsoft.com/office/drawing/2014/main" id="{7CFFEE3C-7116-434A-AB8C-F7173009A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590800"/>
            <a:ext cx="1066800" cy="4267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B4150E-00E8-42EF-98BC-38E661A52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318" y="2438400"/>
            <a:ext cx="1714081" cy="4267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6204119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B619F036-28D5-476B-8CA8-F88294CCA0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365125"/>
            <a:ext cx="12115800" cy="1325563"/>
          </a:xfrm>
        </p:spPr>
        <p:txBody>
          <a:bodyPr/>
          <a:lstStyle/>
          <a:p>
            <a:r>
              <a:rPr lang="en-US" altLang="en-US"/>
              <a:t>Liều kháng sinh khí dung</a:t>
            </a:r>
            <a:br>
              <a:rPr lang="en-US" altLang="en-US"/>
            </a:br>
            <a:r>
              <a:rPr lang="en-US" altLang="en-US">
                <a:solidFill>
                  <a:srgbClr val="FFFF00"/>
                </a:solidFill>
              </a:rPr>
              <a:t>r</a:t>
            </a:r>
            <a:r>
              <a:rPr lang="en-US" altLang="en-US" sz="4000">
                <a:solidFill>
                  <a:srgbClr val="FFFF00"/>
                </a:solidFill>
              </a:rPr>
              <a:t>ất khác biệt</a:t>
            </a:r>
            <a:endParaRPr lang="en-US" altLang="en-US" b="1">
              <a:solidFill>
                <a:srgbClr val="FFFF00"/>
              </a:solidFill>
            </a:endParaRPr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D00E688F-D26A-4F19-8809-800659B2CC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5500" y="5227638"/>
            <a:ext cx="10515600" cy="949325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37892" name="TextBox 4">
            <a:extLst>
              <a:ext uri="{FF2B5EF4-FFF2-40B4-BE49-F238E27FC236}">
                <a16:creationId xmlns:a16="http://schemas.microsoft.com/office/drawing/2014/main" id="{5FB2E422-EBE8-4829-B2C0-4ACC3A2F2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6419850"/>
            <a:ext cx="4144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Solé-Lleonart , Clin Biology Infection, 2016</a:t>
            </a:r>
          </a:p>
        </p:txBody>
      </p:sp>
      <p:pic>
        <p:nvPicPr>
          <p:cNvPr id="37893" name="Picture 3">
            <a:extLst>
              <a:ext uri="{FF2B5EF4-FFF2-40B4-BE49-F238E27FC236}">
                <a16:creationId xmlns:a16="http://schemas.microsoft.com/office/drawing/2014/main" id="{E728D78C-AD0D-4920-99E0-2D6B48109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814763"/>
            <a:ext cx="8728075" cy="264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>
            <a:extLst>
              <a:ext uri="{FF2B5EF4-FFF2-40B4-BE49-F238E27FC236}">
                <a16:creationId xmlns:a16="http://schemas.microsoft.com/office/drawing/2014/main" id="{7BA79E08-C977-4595-B17D-50228B423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660525"/>
            <a:ext cx="8728075" cy="213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CE573CAA-6523-4113-9063-4E2A8BAD96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5629" y="234422"/>
            <a:ext cx="10131425" cy="1456267"/>
          </a:xfrm>
        </p:spPr>
        <p:txBody>
          <a:bodyPr/>
          <a:lstStyle/>
          <a:p>
            <a:r>
              <a:rPr lang="en-US" altLang="en-US" dirty="0"/>
              <a:t>H</a:t>
            </a:r>
            <a:r>
              <a:rPr lang="vi-VN" altLang="en-US" dirty="0"/>
              <a:t>ư</a:t>
            </a:r>
            <a:r>
              <a:rPr lang="en-US" altLang="en-US" dirty="0" err="1"/>
              <a:t>ớng</a:t>
            </a:r>
            <a:r>
              <a:rPr lang="en-US" altLang="en-US" dirty="0"/>
              <a:t> </a:t>
            </a:r>
            <a:r>
              <a:rPr lang="en-US" altLang="en-US" dirty="0" err="1"/>
              <a:t>dẫn</a:t>
            </a:r>
            <a:r>
              <a:rPr lang="en-US" altLang="en-US" dirty="0"/>
              <a:t> 2017 ESCMID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Nhiễm</a:t>
            </a:r>
            <a:r>
              <a:rPr lang="en-US" altLang="en-US" dirty="0"/>
              <a:t> </a:t>
            </a:r>
            <a:r>
              <a:rPr lang="en-US" altLang="en-US" dirty="0" err="1"/>
              <a:t>trùng</a:t>
            </a:r>
            <a:r>
              <a:rPr lang="en-US" altLang="en-US" dirty="0"/>
              <a:t> </a:t>
            </a:r>
            <a:r>
              <a:rPr lang="en-US" altLang="en-US" dirty="0" err="1"/>
              <a:t>Hô</a:t>
            </a:r>
            <a:r>
              <a:rPr lang="en-US" altLang="en-US" dirty="0"/>
              <a:t> </a:t>
            </a:r>
            <a:r>
              <a:rPr lang="en-US" altLang="en-US" dirty="0" err="1"/>
              <a:t>hấp</a:t>
            </a:r>
            <a:r>
              <a:rPr lang="en-US" altLang="en-US" dirty="0"/>
              <a:t> ở bn </a:t>
            </a:r>
            <a:r>
              <a:rPr lang="en-US" altLang="en-US" dirty="0" err="1"/>
              <a:t>thông</a:t>
            </a:r>
            <a:r>
              <a:rPr lang="en-US" altLang="en-US" dirty="0"/>
              <a:t> </a:t>
            </a:r>
            <a:r>
              <a:rPr lang="en-US" altLang="en-US" dirty="0" err="1"/>
              <a:t>khí</a:t>
            </a:r>
            <a:r>
              <a:rPr lang="en-US" altLang="en-US" dirty="0"/>
              <a:t> c</a:t>
            </a:r>
            <a:r>
              <a:rPr lang="vi-VN" altLang="en-US" dirty="0"/>
              <a:t>ơ</a:t>
            </a:r>
            <a:r>
              <a:rPr lang="en-US" altLang="en-US" dirty="0"/>
              <a:t> </a:t>
            </a:r>
            <a:r>
              <a:rPr lang="en-US" altLang="en-US" dirty="0" err="1"/>
              <a:t>học</a:t>
            </a:r>
            <a:endParaRPr lang="en-US" altLang="en-US" dirty="0"/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79CC0FB5-F653-47F9-959F-BB177643A0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9000" y="1600200"/>
            <a:ext cx="10515600" cy="1809751"/>
          </a:xfrm>
        </p:spPr>
        <p:txBody>
          <a:bodyPr>
            <a:normAutofit lnSpcReduction="10000"/>
          </a:bodyPr>
          <a:lstStyle/>
          <a:p>
            <a:r>
              <a:rPr lang="en-US" altLang="en-US" sz="2800" dirty="0" err="1"/>
              <a:t>Không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khuyến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cáo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sử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dụng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kháng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sinh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khí</a:t>
            </a:r>
            <a:r>
              <a:rPr lang="en-US" altLang="en-US" sz="2800" dirty="0"/>
              <a:t> dung </a:t>
            </a:r>
            <a:r>
              <a:rPr lang="en-US" altLang="en-US" sz="2800" dirty="0" err="1"/>
              <a:t>trong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thực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hành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lâm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sàng</a:t>
            </a:r>
            <a:r>
              <a:rPr lang="en-US" altLang="en-US" sz="2800" dirty="0"/>
              <a:t> </a:t>
            </a:r>
          </a:p>
          <a:p>
            <a:pPr lvl="1"/>
            <a:r>
              <a:rPr lang="en-US" altLang="en-US" sz="2400" dirty="0" err="1"/>
              <a:t>Chứng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cứ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hiệu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quả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kém</a:t>
            </a:r>
            <a:endParaRPr lang="en-US" altLang="en-US" sz="2400" dirty="0"/>
          </a:p>
          <a:p>
            <a:pPr lvl="1"/>
            <a:r>
              <a:rPr lang="en-US" altLang="en-US" sz="2400" dirty="0" err="1"/>
              <a:t>Nhiều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khả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năng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đánh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giá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thấp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phụ</a:t>
            </a:r>
            <a:endParaRPr lang="en-US" altLang="en-US" sz="2400" dirty="0"/>
          </a:p>
        </p:txBody>
      </p:sp>
      <p:pic>
        <p:nvPicPr>
          <p:cNvPr id="39940" name="Picture 3">
            <a:extLst>
              <a:ext uri="{FF2B5EF4-FFF2-40B4-BE49-F238E27FC236}">
                <a16:creationId xmlns:a16="http://schemas.microsoft.com/office/drawing/2014/main" id="{95B40764-0011-471D-A747-CB7C4488D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448050"/>
            <a:ext cx="7848600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2C5D030C-9727-4687-ABC5-6C903BA1C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Kết luận 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146" name="Content Placeholder 2">
            <a:extLst>
              <a:ext uri="{FF2B5EF4-FFF2-40B4-BE49-F238E27FC236}">
                <a16:creationId xmlns:a16="http://schemas.microsoft.com/office/drawing/2014/main" id="{B9BA36A3-6752-4255-A298-E49CFE4125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690688"/>
            <a:ext cx="10820400" cy="4525962"/>
          </a:xfrm>
        </p:spPr>
        <p:txBody>
          <a:bodyPr/>
          <a:lstStyle/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3200"/>
              <a:t>Kháng sinh đ</a:t>
            </a:r>
            <a:r>
              <a:rPr lang="vi-VN" altLang="en-US" sz="3200">
                <a:latin typeface="Calibri" panose="020F0502020204030204" pitchFamily="34" charset="0"/>
              </a:rPr>
              <a:t>ư</a:t>
            </a:r>
            <a:r>
              <a:rPr lang="en-US" altLang="en-US" sz="3200"/>
              <a:t>ờng phun ngày càng đ</a:t>
            </a:r>
            <a:r>
              <a:rPr lang="vi-VN" altLang="en-US" sz="3200">
                <a:latin typeface="Calibri" panose="020F0502020204030204" pitchFamily="34" charset="0"/>
              </a:rPr>
              <a:t>ư</a:t>
            </a:r>
            <a:r>
              <a:rPr lang="en-US" altLang="en-US" sz="3200"/>
              <a:t>ợc sử dụng nhiều, đặc biệt châu Á, n</a:t>
            </a:r>
            <a:r>
              <a:rPr lang="vi-VN" altLang="en-US" sz="3200">
                <a:latin typeface="Calibri" panose="020F0502020204030204" pitchFamily="34" charset="0"/>
              </a:rPr>
              <a:t>ơ</a:t>
            </a:r>
            <a:r>
              <a:rPr lang="en-US" altLang="en-US" sz="3200"/>
              <a:t>i tần suất kháng thuốc Gram âm cao</a:t>
            </a:r>
          </a:p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3200"/>
              <a:t>Máy vibrating mesh tốt; hệ thống tr</a:t>
            </a:r>
            <a:r>
              <a:rPr lang="vi-VN" altLang="en-US" sz="3200">
                <a:latin typeface="Calibri" panose="020F0502020204030204" pitchFamily="34" charset="0"/>
              </a:rPr>
              <a:t>ơ</a:t>
            </a:r>
            <a:r>
              <a:rPr lang="en-US" altLang="en-US" sz="3200"/>
              <a:t>n, không gập góc; bn thở theo máy chế độ phù hợp </a:t>
            </a:r>
            <a:r>
              <a:rPr lang="en-US" altLang="en-US" sz="3200">
                <a:sym typeface="Wingdings" panose="05000000000000000000" pitchFamily="2" charset="2"/>
              </a:rPr>
              <a:t> mới đảm bảo hiệu quả KS</a:t>
            </a:r>
            <a:r>
              <a:rPr lang="en-US" altLang="en-US" sz="3200"/>
              <a:t> </a:t>
            </a:r>
          </a:p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3200"/>
              <a:t>Kháng sinh đường hít trong viêm phổi bệnh viện/viêm phổi thở máy do tác nhân đa kháng kháng sinh</a:t>
            </a:r>
          </a:p>
          <a:p>
            <a:pPr lvl="1" eaLnBrk="1" hangingPunct="1"/>
            <a:r>
              <a:rPr lang="en-US" altLang="en-US" sz="2800"/>
              <a:t>Chỉ định: Không có chỉ định</a:t>
            </a:r>
          </a:p>
          <a:p>
            <a:pPr lvl="1" eaLnBrk="1" hangingPunct="1"/>
            <a:r>
              <a:rPr lang="en-US" altLang="en-US" sz="2800"/>
              <a:t>Chứng cứ: Ch</a:t>
            </a:r>
            <a:r>
              <a:rPr lang="vi-VN" altLang="en-US" sz="2800"/>
              <a:t>ư</a:t>
            </a:r>
            <a:r>
              <a:rPr lang="en-US" altLang="en-US" sz="2800"/>
              <a:t>a đủ chứng cứ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56E7-ED34-4BB2-B42F-C5EEF6196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05E8-5BC9-446E-ADBE-8268E4F89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74579-DD20-47AA-AC29-A78EE5A8E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790934"/>
            <a:ext cx="7239627" cy="43513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B4A17C-7455-4912-A18A-E31E99EE5235}"/>
              </a:ext>
            </a:extLst>
          </p:cNvPr>
          <p:cNvSpPr txBox="1"/>
          <p:nvPr/>
        </p:nvSpPr>
        <p:spPr>
          <a:xfrm flipH="1">
            <a:off x="8305800" y="64008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Baker Am J Infection Control 2018</a:t>
            </a:r>
          </a:p>
        </p:txBody>
      </p:sp>
    </p:spTree>
    <p:extLst>
      <p:ext uri="{BB962C8B-B14F-4D97-AF65-F5344CB8AC3E}">
        <p14:creationId xmlns:p14="http://schemas.microsoft.com/office/powerpoint/2010/main" val="38057007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B0DC-84A2-405B-9053-DBE82935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F4730-3D3B-409E-9E6B-BAE5331A6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591799" cy="3649133"/>
          </a:xfrm>
        </p:spPr>
        <p:txBody>
          <a:bodyPr>
            <a:normAutofit/>
          </a:bodyPr>
          <a:lstStyle/>
          <a:p>
            <a:r>
              <a:rPr lang="en-US" sz="2800" dirty="0" err="1"/>
              <a:t>Viêm</a:t>
            </a:r>
            <a:r>
              <a:rPr lang="en-US" sz="2800" dirty="0"/>
              <a:t> </a:t>
            </a:r>
            <a:r>
              <a:rPr lang="en-US" sz="2800" dirty="0" err="1"/>
              <a:t>phổi</a:t>
            </a:r>
            <a:r>
              <a:rPr lang="en-US" sz="2800" dirty="0"/>
              <a:t> </a:t>
            </a:r>
            <a:r>
              <a:rPr lang="en-US" sz="2800" dirty="0" err="1"/>
              <a:t>bệnh</a:t>
            </a:r>
            <a:r>
              <a:rPr lang="en-US" sz="2800" dirty="0"/>
              <a:t> </a:t>
            </a:r>
            <a:r>
              <a:rPr lang="en-US" sz="2800" dirty="0" err="1"/>
              <a:t>viện</a:t>
            </a:r>
            <a:r>
              <a:rPr lang="en-US" sz="2800" dirty="0"/>
              <a:t>/</a:t>
            </a:r>
            <a:r>
              <a:rPr lang="en-US" sz="2800" dirty="0" err="1"/>
              <a:t>liên</a:t>
            </a:r>
            <a:r>
              <a:rPr lang="en-US" sz="2800" dirty="0"/>
              <a:t> </a:t>
            </a:r>
            <a:r>
              <a:rPr lang="en-US" sz="2800" dirty="0" err="1"/>
              <a:t>quan</a:t>
            </a:r>
            <a:r>
              <a:rPr lang="en-US" sz="2800" dirty="0"/>
              <a:t> </a:t>
            </a:r>
            <a:r>
              <a:rPr lang="en-US" sz="2800" dirty="0" err="1"/>
              <a:t>thở</a:t>
            </a:r>
            <a:r>
              <a:rPr lang="en-US" sz="2800" dirty="0"/>
              <a:t> </a:t>
            </a:r>
            <a:r>
              <a:rPr lang="en-US" sz="2800" dirty="0" err="1"/>
              <a:t>máy</a:t>
            </a:r>
            <a:r>
              <a:rPr lang="en-US" sz="2800" dirty="0"/>
              <a:t> </a:t>
            </a:r>
            <a:r>
              <a:rPr lang="en-US" sz="2800" dirty="0" err="1"/>
              <a:t>th</a:t>
            </a:r>
            <a:r>
              <a:rPr lang="vi-VN" sz="2800" dirty="0"/>
              <a:t>ư</a:t>
            </a:r>
            <a:r>
              <a:rPr lang="en-US" sz="2800" dirty="0" err="1"/>
              <a:t>ờng</a:t>
            </a:r>
            <a:r>
              <a:rPr lang="en-US" sz="2800" dirty="0"/>
              <a:t> </a:t>
            </a:r>
            <a:r>
              <a:rPr lang="en-US" sz="2800" dirty="0" err="1"/>
              <a:t>gặp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tử</a:t>
            </a:r>
            <a:r>
              <a:rPr lang="en-US" sz="2800" dirty="0"/>
              <a:t> </a:t>
            </a:r>
            <a:r>
              <a:rPr lang="en-US" sz="2800" dirty="0" err="1"/>
              <a:t>suất</a:t>
            </a:r>
            <a:r>
              <a:rPr lang="en-US" sz="2800" dirty="0"/>
              <a:t> </a:t>
            </a:r>
            <a:r>
              <a:rPr lang="en-US" sz="2800" dirty="0" err="1"/>
              <a:t>cao</a:t>
            </a:r>
            <a:endParaRPr lang="en-US" sz="2800" dirty="0"/>
          </a:p>
          <a:p>
            <a:r>
              <a:rPr lang="en-US" sz="2800" dirty="0" err="1"/>
              <a:t>Chẩn</a:t>
            </a:r>
            <a:r>
              <a:rPr lang="en-US" sz="2800" dirty="0"/>
              <a:t> </a:t>
            </a:r>
            <a:r>
              <a:rPr lang="en-US" sz="2800" dirty="0" err="1"/>
              <a:t>đoán</a:t>
            </a:r>
            <a:r>
              <a:rPr lang="en-US" sz="2800" dirty="0"/>
              <a:t> </a:t>
            </a:r>
            <a:r>
              <a:rPr lang="en-US" sz="2800" dirty="0" err="1"/>
              <a:t>cần</a:t>
            </a:r>
            <a:r>
              <a:rPr lang="en-US" sz="2800" dirty="0"/>
              <a:t> </a:t>
            </a:r>
            <a:r>
              <a:rPr lang="en-US" sz="2800" dirty="0" err="1"/>
              <a:t>cân</a:t>
            </a:r>
            <a:r>
              <a:rPr lang="en-US" sz="2800" dirty="0"/>
              <a:t> </a:t>
            </a:r>
            <a:r>
              <a:rPr lang="en-US" sz="2800" dirty="0" err="1"/>
              <a:t>nhắc</a:t>
            </a:r>
            <a:r>
              <a:rPr lang="en-US" sz="2800" dirty="0"/>
              <a:t> </a:t>
            </a:r>
            <a:r>
              <a:rPr lang="en-US" sz="2800" dirty="0" err="1"/>
              <a:t>giữa</a:t>
            </a:r>
            <a:r>
              <a:rPr lang="en-US" sz="2800" dirty="0"/>
              <a:t> </a:t>
            </a:r>
            <a:r>
              <a:rPr lang="en-US" sz="2800" dirty="0" err="1"/>
              <a:t>chắc</a:t>
            </a:r>
            <a:r>
              <a:rPr lang="en-US" sz="2800" dirty="0"/>
              <a:t> </a:t>
            </a:r>
            <a:r>
              <a:rPr lang="en-US" sz="2800" dirty="0" err="1"/>
              <a:t>chắn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nguy</a:t>
            </a:r>
            <a:r>
              <a:rPr lang="en-US" sz="2800" dirty="0"/>
              <a:t> c</a:t>
            </a:r>
            <a:r>
              <a:rPr lang="vi-VN" sz="2800" dirty="0"/>
              <a:t>ơ</a:t>
            </a:r>
            <a:r>
              <a:rPr lang="en-US" sz="2800" dirty="0"/>
              <a:t> </a:t>
            </a:r>
            <a:r>
              <a:rPr lang="en-US" sz="2800" dirty="0" err="1"/>
              <a:t>trễ</a:t>
            </a:r>
            <a:r>
              <a:rPr lang="en-US" sz="2800" dirty="0"/>
              <a:t> </a:t>
            </a:r>
            <a:r>
              <a:rPr lang="en-US" sz="2800" dirty="0" err="1"/>
              <a:t>kháng</a:t>
            </a:r>
            <a:r>
              <a:rPr lang="en-US" sz="2800" dirty="0"/>
              <a:t> </a:t>
            </a:r>
            <a:r>
              <a:rPr lang="en-US" sz="2800" dirty="0" err="1"/>
              <a:t>sinh</a:t>
            </a:r>
            <a:endParaRPr lang="en-US" sz="2800" dirty="0"/>
          </a:p>
          <a:p>
            <a:r>
              <a:rPr lang="en-US" sz="2800" dirty="0" err="1"/>
              <a:t>Điều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 </a:t>
            </a:r>
            <a:r>
              <a:rPr lang="en-US" sz="2800" dirty="0" err="1"/>
              <a:t>theo</a:t>
            </a:r>
            <a:r>
              <a:rPr lang="en-US" sz="2800" dirty="0"/>
              <a:t> h</a:t>
            </a:r>
            <a:r>
              <a:rPr lang="vi-VN" sz="2800" dirty="0"/>
              <a:t>ư</a:t>
            </a:r>
            <a:r>
              <a:rPr lang="en-US" sz="2800" dirty="0" err="1"/>
              <a:t>ớng</a:t>
            </a:r>
            <a:r>
              <a:rPr lang="en-US" sz="2800" dirty="0"/>
              <a:t> </a:t>
            </a:r>
            <a:r>
              <a:rPr lang="en-US" sz="2800" dirty="0" err="1"/>
              <a:t>dẫn</a:t>
            </a:r>
            <a:r>
              <a:rPr lang="en-US" sz="2800" dirty="0"/>
              <a:t> </a:t>
            </a:r>
            <a:r>
              <a:rPr lang="en-US" sz="2800" dirty="0" err="1"/>
              <a:t>mới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36160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9C3DCC32-506C-4E5D-B407-134A4E659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8825" y="6242050"/>
            <a:ext cx="35433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spcBef>
                <a:spcPct val="20000"/>
              </a:spcBef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900" b="0" dirty="0">
                <a:solidFill>
                  <a:srgbClr val="000000"/>
                </a:solidFill>
                <a:cs typeface="Arial" panose="020B0604020202020204" pitchFamily="34" charset="0"/>
              </a:rPr>
              <a:t>NNIS. </a:t>
            </a:r>
            <a:r>
              <a:rPr lang="en-US" altLang="en-US" sz="900" b="0" i="1" dirty="0">
                <a:solidFill>
                  <a:srgbClr val="000000"/>
                </a:solidFill>
                <a:cs typeface="Arial" panose="020B0604020202020204" pitchFamily="34" charset="0"/>
              </a:rPr>
              <a:t>Am J Infect Control</a:t>
            </a:r>
            <a:r>
              <a:rPr lang="en-US" altLang="en-US" sz="900" b="0" dirty="0">
                <a:solidFill>
                  <a:srgbClr val="000000"/>
                </a:solidFill>
                <a:cs typeface="Arial" panose="020B0604020202020204" pitchFamily="34" charset="0"/>
              </a:rPr>
              <a:t>. 1999;27:520-532.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900" b="0" dirty="0" err="1">
                <a:solidFill>
                  <a:srgbClr val="000000"/>
                </a:solidFill>
                <a:cs typeface="Arial" panose="020B0604020202020204" pitchFamily="34" charset="0"/>
              </a:rPr>
              <a:t>Fridkin</a:t>
            </a:r>
            <a:r>
              <a:rPr lang="en-US" altLang="en-US" sz="900" b="0" dirty="0">
                <a:solidFill>
                  <a:srgbClr val="000000"/>
                </a:solidFill>
                <a:cs typeface="Arial" panose="020B0604020202020204" pitchFamily="34" charset="0"/>
              </a:rPr>
              <a:t> SK et al. </a:t>
            </a:r>
            <a:r>
              <a:rPr lang="en-US" altLang="en-US" sz="900" b="0" i="1" dirty="0">
                <a:solidFill>
                  <a:srgbClr val="000000"/>
                </a:solidFill>
                <a:cs typeface="Arial" panose="020B0604020202020204" pitchFamily="34" charset="0"/>
              </a:rPr>
              <a:t>Infect Dis Clin North Am.</a:t>
            </a:r>
            <a:r>
              <a:rPr lang="en-US" altLang="en-US" sz="900" b="0" dirty="0">
                <a:solidFill>
                  <a:srgbClr val="000000"/>
                </a:solidFill>
                <a:cs typeface="Arial" panose="020B0604020202020204" pitchFamily="34" charset="0"/>
              </a:rPr>
              <a:t> 1997;11:479-496. </a:t>
            </a:r>
          </a:p>
        </p:txBody>
      </p:sp>
      <p:grpSp>
        <p:nvGrpSpPr>
          <p:cNvPr id="25603" name="Group 3">
            <a:extLst>
              <a:ext uri="{FF2B5EF4-FFF2-40B4-BE49-F238E27FC236}">
                <a16:creationId xmlns:a16="http://schemas.microsoft.com/office/drawing/2014/main" id="{29ADD628-1496-42F5-BB05-C0359FC1A166}"/>
              </a:ext>
            </a:extLst>
          </p:cNvPr>
          <p:cNvGrpSpPr>
            <a:grpSpLocks/>
          </p:cNvGrpSpPr>
          <p:nvPr/>
        </p:nvGrpSpPr>
        <p:grpSpPr bwMode="auto">
          <a:xfrm>
            <a:off x="2058988" y="1905000"/>
            <a:ext cx="5264150" cy="3581400"/>
            <a:chOff x="337" y="1200"/>
            <a:chExt cx="3316" cy="2256"/>
          </a:xfrm>
        </p:grpSpPr>
        <p:sp>
          <p:nvSpPr>
            <p:cNvPr id="25684" name="Rectangle 4">
              <a:extLst>
                <a:ext uri="{FF2B5EF4-FFF2-40B4-BE49-F238E27FC236}">
                  <a16:creationId xmlns:a16="http://schemas.microsoft.com/office/drawing/2014/main" id="{35FC0D03-E9FA-4E1B-8441-F2DD2CC6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3" y="1824"/>
              <a:ext cx="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r"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 algn="r"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 algn="r"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 algn="r"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 algn="r"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algn="l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85" name="Text Box 5">
              <a:extLst>
                <a:ext uri="{FF2B5EF4-FFF2-40B4-BE49-F238E27FC236}">
                  <a16:creationId xmlns:a16="http://schemas.microsoft.com/office/drawing/2014/main" id="{A068A8F5-E1B7-42F2-A3BB-340725803E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-685" y="2222"/>
              <a:ext cx="225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r"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 algn="r"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 algn="r"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 algn="r"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 algn="r"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en-US" sz="16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Pneumonia (%)</a:t>
              </a:r>
            </a:p>
          </p:txBody>
        </p:sp>
      </p:grpSp>
      <p:sp>
        <p:nvSpPr>
          <p:cNvPr id="25604" name="AutoShape 6">
            <a:extLst>
              <a:ext uri="{FF2B5EF4-FFF2-40B4-BE49-F238E27FC236}">
                <a16:creationId xmlns:a16="http://schemas.microsoft.com/office/drawing/2014/main" id="{8F20CF65-C073-4D59-BB4F-FF9B66DA629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62200" y="1752600"/>
            <a:ext cx="7962900" cy="429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05" name="Rectangle 7">
            <a:extLst>
              <a:ext uri="{FF2B5EF4-FFF2-40B4-BE49-F238E27FC236}">
                <a16:creationId xmlns:a16="http://schemas.microsoft.com/office/drawing/2014/main" id="{B29672BE-B5E3-4780-8906-D0D20E63D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938" y="2257425"/>
            <a:ext cx="366712" cy="3200400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606" name="Rectangle 8">
            <a:extLst>
              <a:ext uri="{FF2B5EF4-FFF2-40B4-BE49-F238E27FC236}">
                <a16:creationId xmlns:a16="http://schemas.microsoft.com/office/drawing/2014/main" id="{2023FBBA-EC77-40A0-98FD-13C407730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4626" y="2433639"/>
            <a:ext cx="360363" cy="3024187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607" name="Rectangle 9">
            <a:extLst>
              <a:ext uri="{FF2B5EF4-FFF2-40B4-BE49-F238E27FC236}">
                <a16:creationId xmlns:a16="http://schemas.microsoft.com/office/drawing/2014/main" id="{BF23576C-9A31-47C9-8D51-64DBBACDE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963" y="3500439"/>
            <a:ext cx="366712" cy="1957387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608" name="Rectangle 10">
            <a:extLst>
              <a:ext uri="{FF2B5EF4-FFF2-40B4-BE49-F238E27FC236}">
                <a16:creationId xmlns:a16="http://schemas.microsoft.com/office/drawing/2014/main" id="{CE43B9A2-4A69-4964-9D0C-0D2DE488E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1" y="4214813"/>
            <a:ext cx="366713" cy="1243012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609" name="Rectangle 11">
            <a:extLst>
              <a:ext uri="{FF2B5EF4-FFF2-40B4-BE49-F238E27FC236}">
                <a16:creationId xmlns:a16="http://schemas.microsoft.com/office/drawing/2014/main" id="{1D0765EE-6F41-43A3-AACB-55592BADD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5338" y="4568825"/>
            <a:ext cx="366712" cy="889000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610" name="Rectangle 12">
            <a:extLst>
              <a:ext uri="{FF2B5EF4-FFF2-40B4-BE49-F238E27FC236}">
                <a16:creationId xmlns:a16="http://schemas.microsoft.com/office/drawing/2014/main" id="{1AA04E53-8E41-4742-BACA-0677C0960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1026" y="4745039"/>
            <a:ext cx="360363" cy="712787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611" name="Rectangle 13">
            <a:extLst>
              <a:ext uri="{FF2B5EF4-FFF2-40B4-BE49-F238E27FC236}">
                <a16:creationId xmlns:a16="http://schemas.microsoft.com/office/drawing/2014/main" id="{7BD55555-7268-4BB4-9913-05480AAED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0363" y="4745039"/>
            <a:ext cx="366712" cy="712787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612" name="Rectangle 14">
            <a:extLst>
              <a:ext uri="{FF2B5EF4-FFF2-40B4-BE49-F238E27FC236}">
                <a16:creationId xmlns:a16="http://schemas.microsoft.com/office/drawing/2014/main" id="{AEBACEB0-BFC4-41BF-B8B5-916E87435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5651" y="2257425"/>
            <a:ext cx="360363" cy="3200400"/>
          </a:xfrm>
          <a:prstGeom prst="rect">
            <a:avLst/>
          </a:pr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613" name="Rectangle 15">
            <a:extLst>
              <a:ext uri="{FF2B5EF4-FFF2-40B4-BE49-F238E27FC236}">
                <a16:creationId xmlns:a16="http://schemas.microsoft.com/office/drawing/2014/main" id="{DD793B2E-5CE9-4D57-A98E-7873EA1EE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4988" y="2257425"/>
            <a:ext cx="360362" cy="3200400"/>
          </a:xfrm>
          <a:prstGeom prst="rect">
            <a:avLst/>
          </a:pr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614" name="Rectangle 16">
            <a:extLst>
              <a:ext uri="{FF2B5EF4-FFF2-40B4-BE49-F238E27FC236}">
                <a16:creationId xmlns:a16="http://schemas.microsoft.com/office/drawing/2014/main" id="{8C6923A0-980B-4FD1-9A62-F2A2C0294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676" y="3324225"/>
            <a:ext cx="360363" cy="2133600"/>
          </a:xfrm>
          <a:prstGeom prst="rect">
            <a:avLst/>
          </a:pr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615" name="Rectangle 17">
            <a:extLst>
              <a:ext uri="{FF2B5EF4-FFF2-40B4-BE49-F238E27FC236}">
                <a16:creationId xmlns:a16="http://schemas.microsoft.com/office/drawing/2014/main" id="{A57B679E-4359-4261-9886-0364415ED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363" y="4214813"/>
            <a:ext cx="360362" cy="1243012"/>
          </a:xfrm>
          <a:prstGeom prst="rect">
            <a:avLst/>
          </a:pr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616" name="Rectangle 18">
            <a:extLst>
              <a:ext uri="{FF2B5EF4-FFF2-40B4-BE49-F238E27FC236}">
                <a16:creationId xmlns:a16="http://schemas.microsoft.com/office/drawing/2014/main" id="{942965C9-A4B3-46F8-BC1C-D22BADC0F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2051" y="4745039"/>
            <a:ext cx="360363" cy="712787"/>
          </a:xfrm>
          <a:prstGeom prst="rect">
            <a:avLst/>
          </a:pr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617" name="Rectangle 19">
            <a:extLst>
              <a:ext uri="{FF2B5EF4-FFF2-40B4-BE49-F238E27FC236}">
                <a16:creationId xmlns:a16="http://schemas.microsoft.com/office/drawing/2014/main" id="{1E7C8893-DDC2-494A-883A-69780E23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1388" y="4745039"/>
            <a:ext cx="360362" cy="712787"/>
          </a:xfrm>
          <a:prstGeom prst="rect">
            <a:avLst/>
          </a:pr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618" name="Rectangle 20">
            <a:extLst>
              <a:ext uri="{FF2B5EF4-FFF2-40B4-BE49-F238E27FC236}">
                <a16:creationId xmlns:a16="http://schemas.microsoft.com/office/drawing/2014/main" id="{F115C78B-346A-457D-B61D-E683E170F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7076" y="4568825"/>
            <a:ext cx="360363" cy="889000"/>
          </a:xfrm>
          <a:prstGeom prst="rect">
            <a:avLst/>
          </a:pr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619" name="Line 21">
            <a:extLst>
              <a:ext uri="{FF2B5EF4-FFF2-40B4-BE49-F238E27FC236}">
                <a16:creationId xmlns:a16="http://schemas.microsoft.com/office/drawing/2014/main" id="{4D97770D-92A5-4B42-A52D-D1E560EA5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7014" y="1903413"/>
            <a:ext cx="1587" cy="3554412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20" name="Line 22">
            <a:extLst>
              <a:ext uri="{FF2B5EF4-FFF2-40B4-BE49-F238E27FC236}">
                <a16:creationId xmlns:a16="http://schemas.microsoft.com/office/drawing/2014/main" id="{ED763E34-1252-4D9D-8C27-196E42BB6F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5457825"/>
            <a:ext cx="44450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21" name="Line 23">
            <a:extLst>
              <a:ext uri="{FF2B5EF4-FFF2-40B4-BE49-F238E27FC236}">
                <a16:creationId xmlns:a16="http://schemas.microsoft.com/office/drawing/2014/main" id="{EC03A795-3EE8-4FCB-BEB5-98F885CEC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5105400"/>
            <a:ext cx="44450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22" name="Line 24">
            <a:extLst>
              <a:ext uri="{FF2B5EF4-FFF2-40B4-BE49-F238E27FC236}">
                <a16:creationId xmlns:a16="http://schemas.microsoft.com/office/drawing/2014/main" id="{739C764E-3897-4C9F-A0F7-4CE10520FC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4745039"/>
            <a:ext cx="44450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23" name="Line 25">
            <a:extLst>
              <a:ext uri="{FF2B5EF4-FFF2-40B4-BE49-F238E27FC236}">
                <a16:creationId xmlns:a16="http://schemas.microsoft.com/office/drawing/2014/main" id="{7F336BCE-0667-455E-8260-51D0D2F2EB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4391025"/>
            <a:ext cx="44450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24" name="Line 26">
            <a:extLst>
              <a:ext uri="{FF2B5EF4-FFF2-40B4-BE49-F238E27FC236}">
                <a16:creationId xmlns:a16="http://schemas.microsoft.com/office/drawing/2014/main" id="{3B48FD9A-19A0-4545-954B-E46F42727A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4037014"/>
            <a:ext cx="44450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25" name="Line 27">
            <a:extLst>
              <a:ext uri="{FF2B5EF4-FFF2-40B4-BE49-F238E27FC236}">
                <a16:creationId xmlns:a16="http://schemas.microsoft.com/office/drawing/2014/main" id="{A48718F0-FA4F-4900-8812-9CFB4E97393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3684589"/>
            <a:ext cx="44450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26" name="Line 28">
            <a:extLst>
              <a:ext uri="{FF2B5EF4-FFF2-40B4-BE49-F238E27FC236}">
                <a16:creationId xmlns:a16="http://schemas.microsoft.com/office/drawing/2014/main" id="{8494FBC4-B121-4A76-93EF-EB02539EC7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3324225"/>
            <a:ext cx="44450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27" name="Line 29">
            <a:extLst>
              <a:ext uri="{FF2B5EF4-FFF2-40B4-BE49-F238E27FC236}">
                <a16:creationId xmlns:a16="http://schemas.microsoft.com/office/drawing/2014/main" id="{01C14A14-69D8-41CA-8315-4A9F89E4F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2970214"/>
            <a:ext cx="44450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28" name="Line 30">
            <a:extLst>
              <a:ext uri="{FF2B5EF4-FFF2-40B4-BE49-F238E27FC236}">
                <a16:creationId xmlns:a16="http://schemas.microsoft.com/office/drawing/2014/main" id="{18D5A6D0-CB93-4B25-B800-EB1F251F3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2617789"/>
            <a:ext cx="44450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29" name="Line 31">
            <a:extLst>
              <a:ext uri="{FF2B5EF4-FFF2-40B4-BE49-F238E27FC236}">
                <a16:creationId xmlns:a16="http://schemas.microsoft.com/office/drawing/2014/main" id="{C6276C3B-0F4B-4008-98DD-DE7C07E3D9F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2257425"/>
            <a:ext cx="44450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30" name="Line 32">
            <a:extLst>
              <a:ext uri="{FF2B5EF4-FFF2-40B4-BE49-F238E27FC236}">
                <a16:creationId xmlns:a16="http://schemas.microsoft.com/office/drawing/2014/main" id="{F8C2B6B9-1665-495D-846F-2CA5B582A24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1903414"/>
            <a:ext cx="44450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31" name="Line 33">
            <a:extLst>
              <a:ext uri="{FF2B5EF4-FFF2-40B4-BE49-F238E27FC236}">
                <a16:creationId xmlns:a16="http://schemas.microsoft.com/office/drawing/2014/main" id="{BEEC998E-0118-424B-8F8C-42C1EB380C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7013" y="5457825"/>
            <a:ext cx="7377112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32" name="Line 34">
            <a:extLst>
              <a:ext uri="{FF2B5EF4-FFF2-40B4-BE49-F238E27FC236}">
                <a16:creationId xmlns:a16="http://schemas.microsoft.com/office/drawing/2014/main" id="{E6146B03-43EA-4677-AD39-1B793F9E6E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67014" y="5457825"/>
            <a:ext cx="1587" cy="317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33" name="Line 35">
            <a:extLst>
              <a:ext uri="{FF2B5EF4-FFF2-40B4-BE49-F238E27FC236}">
                <a16:creationId xmlns:a16="http://schemas.microsoft.com/office/drawing/2014/main" id="{4BDD8CD7-9449-42F0-B505-BDD3AA6B54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22700" y="5457825"/>
            <a:ext cx="1588" cy="317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34" name="Line 36">
            <a:extLst>
              <a:ext uri="{FF2B5EF4-FFF2-40B4-BE49-F238E27FC236}">
                <a16:creationId xmlns:a16="http://schemas.microsoft.com/office/drawing/2014/main" id="{8700F7BE-3E8E-431F-9010-5102976448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2039" y="5457825"/>
            <a:ext cx="1587" cy="317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35" name="Line 37">
            <a:extLst>
              <a:ext uri="{FF2B5EF4-FFF2-40B4-BE49-F238E27FC236}">
                <a16:creationId xmlns:a16="http://schemas.microsoft.com/office/drawing/2014/main" id="{D66E4BA1-ED6A-4F20-944C-A0EB31268D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27725" y="5457825"/>
            <a:ext cx="1588" cy="317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36" name="Line 38">
            <a:extLst>
              <a:ext uri="{FF2B5EF4-FFF2-40B4-BE49-F238E27FC236}">
                <a16:creationId xmlns:a16="http://schemas.microsoft.com/office/drawing/2014/main" id="{64FDB97D-D73F-4796-8315-81773CAB77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83414" y="5457825"/>
            <a:ext cx="1587" cy="317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37" name="Line 39">
            <a:extLst>
              <a:ext uri="{FF2B5EF4-FFF2-40B4-BE49-F238E27FC236}">
                <a16:creationId xmlns:a16="http://schemas.microsoft.com/office/drawing/2014/main" id="{1CAA1609-4880-41C4-A268-0999745A81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40689" y="5457825"/>
            <a:ext cx="1587" cy="317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38" name="Line 40">
            <a:extLst>
              <a:ext uri="{FF2B5EF4-FFF2-40B4-BE49-F238E27FC236}">
                <a16:creationId xmlns:a16="http://schemas.microsoft.com/office/drawing/2014/main" id="{CB37E378-CFE0-465F-95A3-5B6CB015A9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88439" y="5457825"/>
            <a:ext cx="1587" cy="317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39" name="Line 41">
            <a:extLst>
              <a:ext uri="{FF2B5EF4-FFF2-40B4-BE49-F238E27FC236}">
                <a16:creationId xmlns:a16="http://schemas.microsoft.com/office/drawing/2014/main" id="{DB5B2FC6-72DE-4A8E-8480-F7E682C62F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44125" y="5457825"/>
            <a:ext cx="1588" cy="317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640" name="Rectangle 42">
            <a:extLst>
              <a:ext uri="{FF2B5EF4-FFF2-40B4-BE49-F238E27FC236}">
                <a16:creationId xmlns:a16="http://schemas.microsoft.com/office/drawing/2014/main" id="{D0ABE69D-CBE5-4382-BD07-32249D871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645" y="2206625"/>
            <a:ext cx="16991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41" name="Rectangle 43">
            <a:extLst>
              <a:ext uri="{FF2B5EF4-FFF2-40B4-BE49-F238E27FC236}">
                <a16:creationId xmlns:a16="http://schemas.microsoft.com/office/drawing/2014/main" id="{A317232E-A928-4444-AA16-69C40A04E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0957" y="2017713"/>
            <a:ext cx="16991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42" name="Rectangle 44">
            <a:extLst>
              <a:ext uri="{FF2B5EF4-FFF2-40B4-BE49-F238E27FC236}">
                <a16:creationId xmlns:a16="http://schemas.microsoft.com/office/drawing/2014/main" id="{04B7C74E-8CC2-43C1-B62E-248DFDFAC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4446" y="3273425"/>
            <a:ext cx="16145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43" name="Rectangle 45">
            <a:extLst>
              <a:ext uri="{FF2B5EF4-FFF2-40B4-BE49-F238E27FC236}">
                <a16:creationId xmlns:a16="http://schemas.microsoft.com/office/drawing/2014/main" id="{4A34CE25-830D-4567-B880-3356B7637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0590" y="3987800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44" name="Rectangle 46">
            <a:extLst>
              <a:ext uri="{FF2B5EF4-FFF2-40B4-BE49-F238E27FC236}">
                <a16:creationId xmlns:a16="http://schemas.microsoft.com/office/drawing/2014/main" id="{B411E2C4-FF01-4667-AE46-54F71936C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928" y="4327525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45" name="Rectangle 47">
            <a:extLst>
              <a:ext uri="{FF2B5EF4-FFF2-40B4-BE49-F238E27FC236}">
                <a16:creationId xmlns:a16="http://schemas.microsoft.com/office/drawing/2014/main" id="{1CCEAE31-1614-4192-96A6-5D49CEE11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5615" y="4518025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46" name="Rectangle 48">
            <a:extLst>
              <a:ext uri="{FF2B5EF4-FFF2-40B4-BE49-F238E27FC236}">
                <a16:creationId xmlns:a16="http://schemas.microsoft.com/office/drawing/2014/main" id="{A51C38F5-4568-4CF8-9F27-EAE03CFF2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1303" y="4524375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47" name="Rectangle 49">
            <a:extLst>
              <a:ext uri="{FF2B5EF4-FFF2-40B4-BE49-F238E27FC236}">
                <a16:creationId xmlns:a16="http://schemas.microsoft.com/office/drawing/2014/main" id="{8EF480CA-BF40-43CE-A90A-92114E624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20" y="2005013"/>
            <a:ext cx="16991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48" name="Rectangle 50">
            <a:extLst>
              <a:ext uri="{FF2B5EF4-FFF2-40B4-BE49-F238E27FC236}">
                <a16:creationId xmlns:a16="http://schemas.microsoft.com/office/drawing/2014/main" id="{BB11C105-2D83-422C-8658-DB9E0A9EB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7007" y="2030413"/>
            <a:ext cx="16991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49" name="Rectangle 51">
            <a:extLst>
              <a:ext uri="{FF2B5EF4-FFF2-40B4-BE49-F238E27FC236}">
                <a16:creationId xmlns:a16="http://schemas.microsoft.com/office/drawing/2014/main" id="{8882F13B-82AE-40A5-916D-252A6145F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303" y="3987800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50" name="Rectangle 52">
            <a:extLst>
              <a:ext uri="{FF2B5EF4-FFF2-40B4-BE49-F238E27FC236}">
                <a16:creationId xmlns:a16="http://schemas.microsoft.com/office/drawing/2014/main" id="{0E29F772-AE39-4F0F-BE38-A6E43C273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695" y="3103563"/>
            <a:ext cx="16991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51" name="Rectangle 53">
            <a:extLst>
              <a:ext uri="{FF2B5EF4-FFF2-40B4-BE49-F238E27FC236}">
                <a16:creationId xmlns:a16="http://schemas.microsoft.com/office/drawing/2014/main" id="{D71AC1DE-C4FB-4947-A408-DB1F7D003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990" y="4518025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52" name="Rectangle 54">
            <a:extLst>
              <a:ext uri="{FF2B5EF4-FFF2-40B4-BE49-F238E27FC236}">
                <a16:creationId xmlns:a16="http://schemas.microsoft.com/office/drawing/2014/main" id="{26A6817B-7BFF-4C9C-ABD8-D39925A38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2328" y="4518025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53" name="Rectangle 55">
            <a:extLst>
              <a:ext uri="{FF2B5EF4-FFF2-40B4-BE49-F238E27FC236}">
                <a16:creationId xmlns:a16="http://schemas.microsoft.com/office/drawing/2014/main" id="{DB006D25-3C2D-4727-8088-11A278DA5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5315" y="4340225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54" name="Rectangle 56">
            <a:extLst>
              <a:ext uri="{FF2B5EF4-FFF2-40B4-BE49-F238E27FC236}">
                <a16:creationId xmlns:a16="http://schemas.microsoft.com/office/drawing/2014/main" id="{CB92E416-A734-479B-84D6-C70668EA8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5376864"/>
            <a:ext cx="7778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55" name="Rectangle 57">
            <a:extLst>
              <a:ext uri="{FF2B5EF4-FFF2-40B4-BE49-F238E27FC236}">
                <a16:creationId xmlns:a16="http://schemas.microsoft.com/office/drawing/2014/main" id="{27C940F1-D457-46EB-9173-812F9156A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5022851"/>
            <a:ext cx="7778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56" name="Rectangle 58">
            <a:extLst>
              <a:ext uri="{FF2B5EF4-FFF2-40B4-BE49-F238E27FC236}">
                <a16:creationId xmlns:a16="http://schemas.microsoft.com/office/drawing/2014/main" id="{7F0939CF-BC1F-4973-8CA5-B4E22E9AC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4662489"/>
            <a:ext cx="7778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57" name="Rectangle 59">
            <a:extLst>
              <a:ext uri="{FF2B5EF4-FFF2-40B4-BE49-F238E27FC236}">
                <a16:creationId xmlns:a16="http://schemas.microsoft.com/office/drawing/2014/main" id="{D940733C-91D4-41C9-8F74-C1ED9605C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4308476"/>
            <a:ext cx="7778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58" name="Rectangle 60">
            <a:extLst>
              <a:ext uri="{FF2B5EF4-FFF2-40B4-BE49-F238E27FC236}">
                <a16:creationId xmlns:a16="http://schemas.microsoft.com/office/drawing/2014/main" id="{CD89A1F0-12C2-402A-8EFF-0198D93F6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3956051"/>
            <a:ext cx="7778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59" name="Rectangle 61">
            <a:extLst>
              <a:ext uri="{FF2B5EF4-FFF2-40B4-BE49-F238E27FC236}">
                <a16:creationId xmlns:a16="http://schemas.microsoft.com/office/drawing/2014/main" id="{76955D13-47E7-4AB5-8693-1A2108FF3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9" y="3602039"/>
            <a:ext cx="1555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60" name="Rectangle 62">
            <a:extLst>
              <a:ext uri="{FF2B5EF4-FFF2-40B4-BE49-F238E27FC236}">
                <a16:creationId xmlns:a16="http://schemas.microsoft.com/office/drawing/2014/main" id="{8CA109E6-EB3E-4D0F-911B-C9FBD3339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9" y="3241676"/>
            <a:ext cx="1555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61" name="Rectangle 63">
            <a:extLst>
              <a:ext uri="{FF2B5EF4-FFF2-40B4-BE49-F238E27FC236}">
                <a16:creationId xmlns:a16="http://schemas.microsoft.com/office/drawing/2014/main" id="{BC6EE080-38A6-43CB-8872-2626807B1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9" y="2889251"/>
            <a:ext cx="1555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62" name="Rectangle 64">
            <a:extLst>
              <a:ext uri="{FF2B5EF4-FFF2-40B4-BE49-F238E27FC236}">
                <a16:creationId xmlns:a16="http://schemas.microsoft.com/office/drawing/2014/main" id="{DF4AB505-65A3-4B0A-A413-48532D639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9" y="2535239"/>
            <a:ext cx="1555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63" name="Rectangle 65">
            <a:extLst>
              <a:ext uri="{FF2B5EF4-FFF2-40B4-BE49-F238E27FC236}">
                <a16:creationId xmlns:a16="http://schemas.microsoft.com/office/drawing/2014/main" id="{82D5978E-DF8F-42D5-BC2B-EB3D31978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9" y="2174876"/>
            <a:ext cx="1555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64" name="Rectangle 66">
            <a:extLst>
              <a:ext uri="{FF2B5EF4-FFF2-40B4-BE49-F238E27FC236}">
                <a16:creationId xmlns:a16="http://schemas.microsoft.com/office/drawing/2014/main" id="{E88647C3-1E0A-4DF3-B9C6-5F40B8A6E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9" y="1822451"/>
            <a:ext cx="1555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65" name="Rectangle 67">
            <a:extLst>
              <a:ext uri="{FF2B5EF4-FFF2-40B4-BE49-F238E27FC236}">
                <a16:creationId xmlns:a16="http://schemas.microsoft.com/office/drawing/2014/main" id="{5BE20E31-A2D7-4E70-A4B6-FF7B1A10C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0" y="5540375"/>
            <a:ext cx="4318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800" b="1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aureus</a:t>
            </a:r>
            <a:endParaRPr lang="en-US" altLang="en-US" sz="2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66" name="Rectangle 68">
            <a:extLst>
              <a:ext uri="{FF2B5EF4-FFF2-40B4-BE49-F238E27FC236}">
                <a16:creationId xmlns:a16="http://schemas.microsoft.com/office/drawing/2014/main" id="{58AFB9AB-5300-46B4-9CBC-C25B929DC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2778" y="5540376"/>
            <a:ext cx="732573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800" b="1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Pseudomonas </a:t>
            </a:r>
            <a:endParaRPr lang="en-US" altLang="en-US" sz="2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67" name="Rectangle 69">
            <a:extLst>
              <a:ext uri="{FF2B5EF4-FFF2-40B4-BE49-F238E27FC236}">
                <a16:creationId xmlns:a16="http://schemas.microsoft.com/office/drawing/2014/main" id="{4F2E7518-B756-479A-B982-E2113AFC4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3445" y="5665789"/>
            <a:ext cx="549831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800" b="1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aeruginosa</a:t>
            </a:r>
            <a:endParaRPr lang="en-US" altLang="en-US" sz="2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68" name="Rectangle 70">
            <a:extLst>
              <a:ext uri="{FF2B5EF4-FFF2-40B4-BE49-F238E27FC236}">
                <a16:creationId xmlns:a16="http://schemas.microsoft.com/office/drawing/2014/main" id="{56A7A801-268C-41D0-86B7-A7EE32BB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3163" y="5540375"/>
            <a:ext cx="8382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800" b="1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Enterobacter </a:t>
            </a:r>
            <a:r>
              <a:rPr lang="en-US" altLang="en-US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spp</a:t>
            </a:r>
            <a:endParaRPr lang="en-US" altLang="en-US" sz="2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69" name="Rectangle 71">
            <a:extLst>
              <a:ext uri="{FF2B5EF4-FFF2-40B4-BE49-F238E27FC236}">
                <a16:creationId xmlns:a16="http://schemas.microsoft.com/office/drawing/2014/main" id="{ECF3E218-67CF-4A54-8BA9-2E35280C4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951" y="5540375"/>
            <a:ext cx="506413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800" b="1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Klebsiella </a:t>
            </a:r>
            <a:endParaRPr lang="en-US" altLang="en-US" sz="2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70" name="Rectangle 72">
            <a:extLst>
              <a:ext uri="{FF2B5EF4-FFF2-40B4-BE49-F238E27FC236}">
                <a16:creationId xmlns:a16="http://schemas.microsoft.com/office/drawing/2014/main" id="{BA63B7CD-565A-4572-BF3F-D25CBFA93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614" y="5665789"/>
            <a:ext cx="60007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800" b="1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pneumoniae</a:t>
            </a:r>
            <a:endParaRPr lang="en-US" altLang="en-US" sz="2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71" name="Rectangle 73">
            <a:extLst>
              <a:ext uri="{FF2B5EF4-FFF2-40B4-BE49-F238E27FC236}">
                <a16:creationId xmlns:a16="http://schemas.microsoft.com/office/drawing/2014/main" id="{4B67999E-B0D8-4031-93BB-4D8BC55A6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563" y="5540376"/>
            <a:ext cx="438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800" b="1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</a:t>
            </a:r>
            <a:br>
              <a:rPr lang="en-US" altLang="en-US" sz="800" b="1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800" b="1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albicans</a:t>
            </a:r>
            <a:endParaRPr lang="en-US" altLang="en-US" sz="2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72" name="Rectangle 74">
            <a:extLst>
              <a:ext uri="{FF2B5EF4-FFF2-40B4-BE49-F238E27FC236}">
                <a16:creationId xmlns:a16="http://schemas.microsoft.com/office/drawing/2014/main" id="{B78C6A6D-0F77-4C93-A7B6-222B81722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5626" y="5540375"/>
            <a:ext cx="779463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800" b="1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Escherichia coli</a:t>
            </a:r>
            <a:endParaRPr lang="en-US" altLang="en-US" sz="2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73" name="Rectangle 75">
            <a:extLst>
              <a:ext uri="{FF2B5EF4-FFF2-40B4-BE49-F238E27FC236}">
                <a16:creationId xmlns:a16="http://schemas.microsoft.com/office/drawing/2014/main" id="{0104ADFA-14EE-4A64-A91F-724166CE1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0050" y="5540375"/>
            <a:ext cx="668338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800" b="1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Haemophilus </a:t>
            </a:r>
            <a:endParaRPr lang="en-US" altLang="en-US" sz="2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74" name="Rectangle 76">
            <a:extLst>
              <a:ext uri="{FF2B5EF4-FFF2-40B4-BE49-F238E27FC236}">
                <a16:creationId xmlns:a16="http://schemas.microsoft.com/office/drawing/2014/main" id="{1E709A3E-FCE1-461A-A61C-1D0FB38C5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8476" y="5665789"/>
            <a:ext cx="49847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800" b="1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influenzae</a:t>
            </a:r>
            <a:endParaRPr lang="en-US" altLang="en-US" sz="2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75" name="Rectangle 77">
            <a:extLst>
              <a:ext uri="{FF2B5EF4-FFF2-40B4-BE49-F238E27FC236}">
                <a16:creationId xmlns:a16="http://schemas.microsoft.com/office/drawing/2014/main" id="{12C24C6D-DF2B-4610-873F-D88F27823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1588" y="2617789"/>
            <a:ext cx="1403350" cy="731837"/>
          </a:xfrm>
          <a:prstGeom prst="rect">
            <a:avLst/>
          </a:prstGeom>
          <a:noFill/>
          <a:ln w="63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676" name="Rectangle 78">
            <a:extLst>
              <a:ext uri="{FF2B5EF4-FFF2-40B4-BE49-F238E27FC236}">
                <a16:creationId xmlns:a16="http://schemas.microsoft.com/office/drawing/2014/main" id="{8117D77A-6735-4C9F-ADFA-8AEF1D4BA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164" y="2755900"/>
            <a:ext cx="109537" cy="107950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677" name="Rectangle 79">
            <a:extLst>
              <a:ext uri="{FF2B5EF4-FFF2-40B4-BE49-F238E27FC236}">
                <a16:creationId xmlns:a16="http://schemas.microsoft.com/office/drawing/2014/main" id="{E772B27C-44F0-4E59-B7E1-3CEC9D2D6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4200" y="2706689"/>
            <a:ext cx="6048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3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HAP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78" name="Rectangle 80">
            <a:extLst>
              <a:ext uri="{FF2B5EF4-FFF2-40B4-BE49-F238E27FC236}">
                <a16:creationId xmlns:a16="http://schemas.microsoft.com/office/drawing/2014/main" id="{7E2F5411-160A-4371-9D17-0A733C1E8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3163" y="2706689"/>
            <a:ext cx="63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3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79" name="Rectangle 81">
            <a:extLst>
              <a:ext uri="{FF2B5EF4-FFF2-40B4-BE49-F238E27FC236}">
                <a16:creationId xmlns:a16="http://schemas.microsoft.com/office/drawing/2014/main" id="{FDFEA2AD-9970-44EF-BE00-332D9E923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164" y="3116263"/>
            <a:ext cx="109537" cy="107950"/>
          </a:xfrm>
          <a:prstGeom prst="rect">
            <a:avLst/>
          </a:pr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680" name="Rectangle 82">
            <a:extLst>
              <a:ext uri="{FF2B5EF4-FFF2-40B4-BE49-F238E27FC236}">
                <a16:creationId xmlns:a16="http://schemas.microsoft.com/office/drawing/2014/main" id="{DA9EE2BF-D051-4138-9003-2FCE3E5F5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550" y="3067050"/>
            <a:ext cx="3381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3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VAP</a:t>
            </a: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81" name="Rectangle 83">
            <a:extLst>
              <a:ext uri="{FF2B5EF4-FFF2-40B4-BE49-F238E27FC236}">
                <a16:creationId xmlns:a16="http://schemas.microsoft.com/office/drawing/2014/main" id="{E49C914B-FB56-4F97-A809-D85BEA78D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7575" y="3067051"/>
            <a:ext cx="635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300" b="1" baseline="30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†</a:t>
            </a:r>
            <a:endParaRPr lang="en-US" altLang="en-US" sz="2800" baseline="30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82" name="Rectangle 84">
            <a:extLst>
              <a:ext uri="{FF2B5EF4-FFF2-40B4-BE49-F238E27FC236}">
                <a16:creationId xmlns:a16="http://schemas.microsoft.com/office/drawing/2014/main" id="{155DCB07-C161-46B2-862A-B8B95B096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001" y="5924550"/>
            <a:ext cx="214471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*January 1992-May 1999. </a:t>
            </a:r>
            <a:r>
              <a:rPr lang="en-US" altLang="en-US" baseline="30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†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1990-1995.</a:t>
            </a:r>
          </a:p>
        </p:txBody>
      </p:sp>
      <p:sp>
        <p:nvSpPr>
          <p:cNvPr id="25683" name="Rectangle 85">
            <a:extLst>
              <a:ext uri="{FF2B5EF4-FFF2-40B4-BE49-F238E27FC236}">
                <a16:creationId xmlns:a16="http://schemas.microsoft.com/office/drawing/2014/main" id="{AA9D09C5-32D1-4754-A070-11671EEA8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375" y="260350"/>
            <a:ext cx="7772400" cy="90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algn="r"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latin typeface="Impact" panose="020B0806030902050204" pitchFamily="34" charset="0"/>
              </a:rPr>
              <a:t>Most Common Isolates: All ICU HAP vs VAP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2D483-0214-427C-B8C7-03BC53635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05B68-9010-4487-9961-465FC5CCA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493C45-3C60-4819-8A7C-469D3F300D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52E59-A209-4342-AC81-7695A10A9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32" y="1938"/>
            <a:ext cx="9114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1424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D9D454A1-C330-4D75-B236-8531251222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57400" y="228600"/>
            <a:ext cx="8610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rgbClr val="66FF33"/>
                </a:solidFill>
                <a:effectLst/>
              </a:rPr>
              <a:t>CÁC VI KHUẨN ĐỀ KHÁNG KS </a:t>
            </a:r>
            <a:br>
              <a:rPr lang="en-US" altLang="en-US" sz="4000">
                <a:solidFill>
                  <a:srgbClr val="66FF33"/>
                </a:solidFill>
                <a:effectLst/>
              </a:rPr>
            </a:br>
            <a:r>
              <a:rPr lang="en-US" altLang="en-US" sz="4000">
                <a:solidFill>
                  <a:srgbClr val="66FF33"/>
                </a:solidFill>
                <a:effectLst/>
              </a:rPr>
              <a:t>CHỦ YẾU TRONG BỆNH ViỆN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53E3F3E8-A123-41DC-A476-414327288CD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124200" y="1600200"/>
            <a:ext cx="5292969" cy="5029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 lnSpcReduction="10000"/>
          </a:bodyPr>
          <a:lstStyle/>
          <a:p>
            <a:pPr marL="457200" indent="-457200" algn="l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4000" dirty="0">
                <a:solidFill>
                  <a:srgbClr val="00FFFF"/>
                </a:solidFill>
              </a:rPr>
              <a:t>VK Gram </a:t>
            </a:r>
            <a:r>
              <a:rPr lang="en-US" altLang="en-US" sz="4000" dirty="0" err="1">
                <a:solidFill>
                  <a:srgbClr val="00FFFF"/>
                </a:solidFill>
              </a:rPr>
              <a:t>dương</a:t>
            </a:r>
            <a:r>
              <a:rPr lang="en-US" altLang="en-US" sz="4000" dirty="0">
                <a:solidFill>
                  <a:srgbClr val="00FFFF"/>
                </a:solidFill>
              </a:rPr>
              <a:t>:</a:t>
            </a:r>
          </a:p>
          <a:p>
            <a:pPr marL="742950" lvl="1" indent="-285750" algn="l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>
                <a:effectLst/>
              </a:rPr>
              <a:t>MRSA</a:t>
            </a:r>
          </a:p>
          <a:p>
            <a:pPr marL="742950" lvl="1" indent="-285750" algn="l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>
                <a:effectLst/>
              </a:rPr>
              <a:t>VRE</a:t>
            </a:r>
          </a:p>
          <a:p>
            <a:pPr marL="457200" indent="-457200" algn="l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4000" dirty="0">
                <a:solidFill>
                  <a:srgbClr val="00FFFF"/>
                </a:solidFill>
              </a:rPr>
              <a:t>VK Gram </a:t>
            </a:r>
            <a:r>
              <a:rPr lang="en-US" altLang="en-US" sz="4000" dirty="0" err="1">
                <a:solidFill>
                  <a:srgbClr val="00FFFF"/>
                </a:solidFill>
              </a:rPr>
              <a:t>âm</a:t>
            </a:r>
            <a:r>
              <a:rPr lang="en-US" altLang="en-US" sz="4000" dirty="0">
                <a:solidFill>
                  <a:srgbClr val="00FFFF"/>
                </a:solidFill>
              </a:rPr>
              <a:t>:</a:t>
            </a:r>
          </a:p>
          <a:p>
            <a:pPr marL="742950" lvl="1" indent="-285750" algn="l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>
                <a:effectLst/>
              </a:rPr>
              <a:t>PA </a:t>
            </a:r>
            <a:r>
              <a:rPr lang="en-US" altLang="en-US" sz="2400" dirty="0" err="1">
                <a:effectLst/>
              </a:rPr>
              <a:t>và</a:t>
            </a:r>
            <a:r>
              <a:rPr lang="en-US" altLang="en-US" sz="2400" dirty="0">
                <a:effectLst/>
              </a:rPr>
              <a:t>  Acinetobacter</a:t>
            </a:r>
          </a:p>
          <a:p>
            <a:pPr marL="1200150" lvl="2" indent="-285750" algn="l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solidFill>
                  <a:srgbClr val="FFFF00"/>
                </a:solidFill>
              </a:rPr>
              <a:t>Kháng</a:t>
            </a:r>
            <a:r>
              <a:rPr lang="en-US" altLang="en-US" sz="2000" dirty="0">
                <a:solidFill>
                  <a:srgbClr val="FFFF00"/>
                </a:solidFill>
              </a:rPr>
              <a:t> Quinolone </a:t>
            </a:r>
          </a:p>
          <a:p>
            <a:pPr marL="1200150" lvl="2" indent="-285750" algn="l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solidFill>
                  <a:srgbClr val="FFFF00"/>
                </a:solidFill>
              </a:rPr>
              <a:t>Kháng</a:t>
            </a:r>
            <a:r>
              <a:rPr lang="en-US" altLang="en-US" sz="2000" dirty="0">
                <a:solidFill>
                  <a:srgbClr val="FFFF00"/>
                </a:solidFill>
              </a:rPr>
              <a:t> Cephalosporin </a:t>
            </a:r>
            <a:r>
              <a:rPr lang="en-US" altLang="en-US" sz="2000" dirty="0" err="1">
                <a:solidFill>
                  <a:srgbClr val="FFFF00"/>
                </a:solidFill>
              </a:rPr>
              <a:t>và</a:t>
            </a:r>
            <a:r>
              <a:rPr lang="en-US" altLang="en-US" sz="2000" dirty="0">
                <a:solidFill>
                  <a:srgbClr val="FFFF00"/>
                </a:solidFill>
              </a:rPr>
              <a:t> penicillin</a:t>
            </a:r>
          </a:p>
          <a:p>
            <a:pPr marL="1200150" lvl="2" indent="-285750" algn="l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solidFill>
                  <a:srgbClr val="FFFF00"/>
                </a:solidFill>
              </a:rPr>
              <a:t>Kháng</a:t>
            </a:r>
            <a:r>
              <a:rPr lang="en-US" altLang="en-US" sz="2000" dirty="0">
                <a:solidFill>
                  <a:srgbClr val="FFFF00"/>
                </a:solidFill>
              </a:rPr>
              <a:t> Carbapenem</a:t>
            </a:r>
          </a:p>
          <a:p>
            <a:pPr marL="742950" lvl="1" indent="-285750" algn="l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>
                <a:effectLst/>
              </a:rPr>
              <a:t>Enterobacteriaceae</a:t>
            </a:r>
            <a:endParaRPr lang="en-US" altLang="en-US" sz="1800" dirty="0">
              <a:solidFill>
                <a:schemeClr val="tx1">
                  <a:tint val="75000"/>
                </a:schemeClr>
              </a:solidFill>
            </a:endParaRPr>
          </a:p>
          <a:p>
            <a:pPr marL="1200150" lvl="2" indent="-285750" algn="l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FFFF00"/>
                </a:solidFill>
              </a:rPr>
              <a:t>Chromosomal beta-lactamases</a:t>
            </a:r>
          </a:p>
          <a:p>
            <a:pPr marL="1200150" lvl="2" indent="-285750" algn="l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FFFF00"/>
                </a:solidFill>
              </a:rPr>
              <a:t>ESBLs</a:t>
            </a:r>
          </a:p>
          <a:p>
            <a:pPr marL="1200150" lvl="2" indent="-285750" algn="l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solidFill>
                  <a:srgbClr val="FFFF00"/>
                </a:solidFill>
              </a:rPr>
              <a:t>Kháng</a:t>
            </a:r>
            <a:r>
              <a:rPr lang="en-US" altLang="en-US" sz="2000" dirty="0">
                <a:solidFill>
                  <a:srgbClr val="FFFF00"/>
                </a:solidFill>
              </a:rPr>
              <a:t> Quinolone </a:t>
            </a:r>
            <a:r>
              <a:rPr lang="en-US" altLang="en-US" sz="2000" dirty="0" err="1">
                <a:solidFill>
                  <a:srgbClr val="FFFF00"/>
                </a:solidFill>
              </a:rPr>
              <a:t>Kháng</a:t>
            </a:r>
            <a:r>
              <a:rPr lang="en-US" altLang="en-US" sz="2000" dirty="0">
                <a:solidFill>
                  <a:srgbClr val="FFFF00"/>
                </a:solidFill>
              </a:rPr>
              <a:t> Carbapenem </a:t>
            </a:r>
          </a:p>
        </p:txBody>
      </p:sp>
      <p:sp>
        <p:nvSpPr>
          <p:cNvPr id="78851" name="Text Box 5">
            <a:extLst>
              <a:ext uri="{FF2B5EF4-FFF2-40B4-BE49-F238E27FC236}">
                <a16:creationId xmlns:a16="http://schemas.microsoft.com/office/drawing/2014/main" id="{DBE58728-C1C5-4E63-A8A3-77C1D8D7C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0" y="1413063"/>
            <a:ext cx="3505200" cy="403187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4400" b="1" dirty="0">
                <a:solidFill>
                  <a:srgbClr val="FFFF00"/>
                </a:solidFill>
              </a:rPr>
              <a:t>ESKAPE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E</a:t>
            </a:r>
            <a:r>
              <a:rPr lang="en-US" altLang="en-US" sz="2000" dirty="0"/>
              <a:t>nterobacter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S</a:t>
            </a:r>
            <a:r>
              <a:rPr lang="en-US" altLang="en-US" sz="2000" dirty="0"/>
              <a:t>taph aureus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K</a:t>
            </a:r>
            <a:r>
              <a:rPr lang="en-US" altLang="en-US" sz="2000" dirty="0"/>
              <a:t>lebsiella (KPC/CRE)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A</a:t>
            </a:r>
            <a:r>
              <a:rPr lang="en-US" altLang="en-US" sz="2000" dirty="0"/>
              <a:t>cinetobacter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P</a:t>
            </a:r>
            <a:r>
              <a:rPr lang="en-US" altLang="en-US" sz="2000" dirty="0"/>
              <a:t>seudomonas aeruginosa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E</a:t>
            </a:r>
            <a:r>
              <a:rPr lang="en-US" altLang="en-US" sz="2000" dirty="0"/>
              <a:t>SBLs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Others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728185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ID" val="1"/>
  <p:tag name="SID" val="314"/>
  <p:tag name="NAME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ID" val="1"/>
  <p:tag name="SID" val="323"/>
  <p:tag name="NAME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ID" val="1"/>
  <p:tag name="SID" val="324"/>
  <p:tag name="NAME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ID" val="1"/>
  <p:tag name="SID" val="325"/>
  <p:tag name="NAME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ID" val="1"/>
  <p:tag name="SID" val="313"/>
  <p:tag name="NAME" val="Điều trị ban đầu VAP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ID" val="1"/>
  <p:tag name="SID" val="326"/>
  <p:tag name="NAME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ID" val="1"/>
  <p:tag name="SID" val="326"/>
  <p:tag name="NAME" val="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4853</Words>
  <Application>Microsoft Office PowerPoint</Application>
  <PresentationFormat>Widescreen</PresentationFormat>
  <Paragraphs>662</Paragraphs>
  <Slides>74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88" baseType="lpstr">
      <vt:lpstr>Arial</vt:lpstr>
      <vt:lpstr>Arial Narrow</vt:lpstr>
      <vt:lpstr>Calibri</vt:lpstr>
      <vt:lpstr>Calibri Light</vt:lpstr>
      <vt:lpstr>Impact</vt:lpstr>
      <vt:lpstr>Lucida Sans Unicode</vt:lpstr>
      <vt:lpstr>Tahoma</vt:lpstr>
      <vt:lpstr>Times</vt:lpstr>
      <vt:lpstr>Times New Roman</vt:lpstr>
      <vt:lpstr>Wingdings</vt:lpstr>
      <vt:lpstr>Celestial</vt:lpstr>
      <vt:lpstr>Chart</vt:lpstr>
      <vt:lpstr>Microsoft Excel Chart</vt:lpstr>
      <vt:lpstr>think-cell Slide</vt:lpstr>
      <vt:lpstr>Điều trị Viêm phổi Bệnh viện</vt:lpstr>
      <vt:lpstr>Điều trị Viêm Phổi bệnh viện</vt:lpstr>
      <vt:lpstr>Định nghĩa viêm phổi bệnh viện</vt:lpstr>
      <vt:lpstr>Dịch tễ HAP </vt:lpstr>
      <vt:lpstr>Các đặc điểm về NKBV</vt:lpstr>
      <vt:lpstr>Tử vong do VPTM</vt:lpstr>
      <vt:lpstr>PowerPoint Presentation</vt:lpstr>
      <vt:lpstr>PowerPoint Presentation</vt:lpstr>
      <vt:lpstr>CÁC VI KHUẨN ĐỀ KHÁNG KS  CHỦ YẾU TRONG BỆNH ViỆN</vt:lpstr>
      <vt:lpstr>TÁC NHÂN GÂY VIÊM PHỔI BỆNH VIỆN</vt:lpstr>
      <vt:lpstr>Điều trị Viêm Phổi bệnh viện</vt:lpstr>
      <vt:lpstr>tiêu chuẩn chẩn đoán viêm phổi theo cdc</vt:lpstr>
      <vt:lpstr>Các tiêu chuẩn chẩn đoán viêm phổi CDC 2013</vt:lpstr>
      <vt:lpstr>Từ định đề Koch đến PCR…</vt:lpstr>
      <vt:lpstr>Xét nghiệm vi sinh</vt:lpstr>
      <vt:lpstr>Xét nghiệm vi sinh xâm lấn sv không xâm lấn</vt:lpstr>
      <vt:lpstr>Xét nghiệm vi sinh định lượng sv định tính</vt:lpstr>
      <vt:lpstr>Cấy dương?</vt:lpstr>
      <vt:lpstr>Thang cpis chẩn đoán viêm phổi bv</vt:lpstr>
      <vt:lpstr>CPIS</vt:lpstr>
      <vt:lpstr>Patients with suspected VAP: A proposed solution for indiscriminate antibiotic prescription</vt:lpstr>
      <vt:lpstr>Điều trị Viêm Phổi bệnh viện</vt:lpstr>
      <vt:lpstr>Importance of Initial, Appropriate Antibiotic Therapy</vt:lpstr>
      <vt:lpstr>Nhiễm khuẩn kháng thuốc?</vt:lpstr>
      <vt:lpstr>PowerPoint Presentation</vt:lpstr>
      <vt:lpstr> Chiến lược điều trị viêm phổi bệnh viện</vt:lpstr>
      <vt:lpstr>PowerPoint Presentation</vt:lpstr>
      <vt:lpstr>VP BV không nguy cơ tử vong cao, không nguy cơ nhiễm MRSA</vt:lpstr>
      <vt:lpstr>VP BV không nguy cơ tử vong cao, có nguy cơ nhiễm MRSA</vt:lpstr>
      <vt:lpstr>VP BV có nguy cơ tử vong cao hoặc có dùng kháng sinh trong vòng 90 ngày trước</vt:lpstr>
      <vt:lpstr>PowerPoint Presentation</vt:lpstr>
      <vt:lpstr>ATS-IDSA2016- Điều trị ban đầu VAP</vt:lpstr>
      <vt:lpstr>Kháng sinh cho vk gram dương</vt:lpstr>
      <vt:lpstr>Kháng sinh cho vk gram ÂM</vt:lpstr>
      <vt:lpstr>Khuyến cáo Bộ Y Tế Việt Nam điều trị theo kinh nghiệm HAP/VAP</vt:lpstr>
      <vt:lpstr>Khuyến cáo Bộ Y Tế Việt Nam điều trị theo kinh nghiệm HAP/VAP</vt:lpstr>
      <vt:lpstr>Khuyến cáo KS cho VK đa kháng Bộ Y Tế 2015</vt:lpstr>
      <vt:lpstr>Khuyến cáo KS cho VK đa kháng Bộ Y Tế 2015</vt:lpstr>
      <vt:lpstr>PHỐI HỢP KHÁNG SINH </vt:lpstr>
      <vt:lpstr> HƯỚNG DẪN VÀ NGUYÊN TẮC  XỬ TRÍ VIÊM PHỔI BỆNH VIỆN  </vt:lpstr>
      <vt:lpstr>HƯỚNG DẪN XỬ TRÍ  VIÊM PHỔI BỆNH VIỆN</vt:lpstr>
      <vt:lpstr>HƯỚNG DẪN XỬ TRÍ  VIÊM PHỔI BỆNH VIỆN</vt:lpstr>
      <vt:lpstr>KHUYẾN CÁO : ĐIỀU TRỊ K.SINH BAN ĐẦU  </vt:lpstr>
      <vt:lpstr>Tỷ lệ đạt được hiệp đồng  với các nồng độ colistin </vt:lpstr>
      <vt:lpstr>Những chọn lựa điều trị phối hợp KS hiện nay cho MDR A. baumannii</vt:lpstr>
      <vt:lpstr>Các chiến lược giảm kháng thuốc thông qua việc cải thiện cách dùng kháng sinh</vt:lpstr>
      <vt:lpstr>Kháng sinh qua đường khí dung:  cập nhật về dược động-dược lực học, chỉ định và chứng cứ trong điều trị viêm phổi bệnh viện đa kháng</vt:lpstr>
      <vt:lpstr>Kháng sinh đường hít/khí dung</vt:lpstr>
      <vt:lpstr>Lý lẽ cho việc dùng kháng sinh (KS) đường hít:  tăng liều không phải giải pháp</vt:lpstr>
      <vt:lpstr>Chuyển hóa thuốc hít</vt:lpstr>
      <vt:lpstr>Phân bố thuốc đường tiêm TM và đường hít theo chất đánh dấu phóng xạ</vt:lpstr>
      <vt:lpstr>Nồng độ Tobra</vt:lpstr>
      <vt:lpstr>Thuận lợi và hạn chế của kháng sinh đường hít? </vt:lpstr>
      <vt:lpstr>Phân bố thuốc ở các cơ quan khác</vt:lpstr>
      <vt:lpstr>Các tác dụng ngoại ý</vt:lpstr>
      <vt:lpstr>Bộ hòa khí và máy nào tốt nhất?</vt:lpstr>
      <vt:lpstr>Lựa chọn máy khí dung</vt:lpstr>
      <vt:lpstr>Khác biệt của máy khí dung</vt:lpstr>
      <vt:lpstr>Đồng thuận ESCMID 2018</vt:lpstr>
      <vt:lpstr>Đồng thuận ESCMID 2018</vt:lpstr>
      <vt:lpstr>Đồng thuận ESCMID 2018</vt:lpstr>
      <vt:lpstr>Đồng thuận ESCMID 2018</vt:lpstr>
      <vt:lpstr>Kháng sinh đường hít/khí dung</vt:lpstr>
      <vt:lpstr>Phân tích gộp Colistin khí dung: Acinetobacter</vt:lpstr>
      <vt:lpstr>Chỉ định không chính thức “off label” </vt:lpstr>
      <vt:lpstr>Phân tích gộp kháng sinh đường hít VP thở máy Tử suất, chữa khỏi lâm sàng, chữa khỏi vi sinh khác biệt KHÔNG có ý nghĩa lâm sàng</vt:lpstr>
      <vt:lpstr>Chỉ định dùng kháng sinh khí dung điều trị/dự phòng Châu Á &gt;&gt; Châu Âu và/hoặc châu Mỹ, Úc</vt:lpstr>
      <vt:lpstr>Chỉ định dùng kháng sinh khí dung Sau cấy &gt;&gt; Dự phòng ở bn SGMD &gt;&gt; Điều trị kinh nghiệm</vt:lpstr>
      <vt:lpstr>Loại kháng sinh khí dung sử dụng Colistin, Tobra, Amika</vt:lpstr>
      <vt:lpstr>Liều kháng sinh khí dung rất khác biệt</vt:lpstr>
      <vt:lpstr>Hướng dẫn 2017 ESCMID cho Nhiễm trùng Hô hấp ở bn thông khí cơ học</vt:lpstr>
      <vt:lpstr>Kết luận </vt:lpstr>
      <vt:lpstr>Dự phòng</vt:lpstr>
      <vt:lpstr>Kết luận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Điều trị Viêm phổi Bệnh viện</dc:title>
  <dc:creator>thuyvu letu</dc:creator>
  <cp:lastModifiedBy>thuyvu letu</cp:lastModifiedBy>
  <cp:revision>5</cp:revision>
  <dcterms:created xsi:type="dcterms:W3CDTF">2020-05-04T15:53:24Z</dcterms:created>
  <dcterms:modified xsi:type="dcterms:W3CDTF">2020-05-05T02:26:18Z</dcterms:modified>
</cp:coreProperties>
</file>